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769" r:id="rId5"/>
    <p:sldMasterId id="2147483782" r:id="rId6"/>
  </p:sldMasterIdLst>
  <p:notesMasterIdLst>
    <p:notesMasterId r:id="rId26"/>
  </p:notesMasterIdLst>
  <p:sldIdLst>
    <p:sldId id="7848" r:id="rId7"/>
    <p:sldId id="7849" r:id="rId8"/>
    <p:sldId id="7850" r:id="rId9"/>
    <p:sldId id="7851" r:id="rId10"/>
    <p:sldId id="7852" r:id="rId11"/>
    <p:sldId id="7853" r:id="rId12"/>
    <p:sldId id="7854" r:id="rId13"/>
    <p:sldId id="7828" r:id="rId14"/>
    <p:sldId id="7842" r:id="rId15"/>
    <p:sldId id="7748" r:id="rId16"/>
    <p:sldId id="7833" r:id="rId17"/>
    <p:sldId id="7830" r:id="rId18"/>
    <p:sldId id="7835" r:id="rId19"/>
    <p:sldId id="7832" r:id="rId20"/>
    <p:sldId id="7843" r:id="rId21"/>
    <p:sldId id="7844" r:id="rId22"/>
    <p:sldId id="7845" r:id="rId23"/>
    <p:sldId id="7847" r:id="rId24"/>
    <p:sldId id="7461" r:id="rId25"/>
  </p:sldIdLst>
  <p:sldSz cx="12192000" cy="6858000"/>
  <p:notesSz cx="6810375" cy="99425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645" autoAdjust="0"/>
    <p:restoredTop sz="94660"/>
  </p:normalViewPr>
  <p:slideViewPr>
    <p:cSldViewPr>
      <p:cViewPr varScale="1">
        <p:scale>
          <a:sx n="111" d="100"/>
          <a:sy n="111" d="100"/>
        </p:scale>
        <p:origin x="8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677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png>
</file>

<file path=ppt/media/image10.png>
</file>

<file path=ppt/media/image11.png>
</file>

<file path=ppt/media/image12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jpeg>
</file>

<file path=ppt/media/image4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51163" cy="498852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7637" y="0"/>
            <a:ext cx="2951163" cy="498852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r">
              <a:defRPr sz="1200"/>
            </a:lvl1pPr>
          </a:lstStyle>
          <a:p>
            <a:fld id="{3E246ECC-B835-4A8F-AD6B-75E028A63DE1}" type="datetimeFigureOut">
              <a:rPr lang="en-ZA" smtClean="0"/>
              <a:t>2019/09/26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5825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6" rIns="91431" bIns="45716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1038" y="4784836"/>
            <a:ext cx="5448300" cy="3914864"/>
          </a:xfrm>
          <a:prstGeom prst="rect">
            <a:avLst/>
          </a:prstGeom>
        </p:spPr>
        <p:txBody>
          <a:bodyPr vert="horz" lIns="91431" tIns="45716" rIns="91431" bIns="4571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43663"/>
            <a:ext cx="2951163" cy="498851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7637" y="9443663"/>
            <a:ext cx="2951163" cy="498851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r">
              <a:defRPr sz="1200"/>
            </a:lvl1pPr>
          </a:lstStyle>
          <a:p>
            <a:fld id="{D3F5A391-B5AB-415C-AFD1-27A20E21AC3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21791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9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2.bin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9B400F-5E22-4B16-800C-9F9CFA73F2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8547" y="548680"/>
            <a:ext cx="8770892" cy="58458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596" y="-19843"/>
            <a:ext cx="12227276" cy="687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910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61B7669-CC4E-451E-8900-7A9904CF68E3}"/>
              </a:ext>
            </a:extLst>
          </p:cNvPr>
          <p:cNvGrpSpPr/>
          <p:nvPr userDrawn="1"/>
        </p:nvGrpSpPr>
        <p:grpSpPr>
          <a:xfrm>
            <a:off x="1" y="677021"/>
            <a:ext cx="11798299" cy="5784424"/>
            <a:chOff x="1" y="677021"/>
            <a:chExt cx="11798299" cy="578442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323983CF-FDA1-4F96-B689-7C72CBAFB2F3}"/>
                </a:ext>
              </a:extLst>
            </p:cNvPr>
            <p:cNvSpPr/>
            <p:nvPr userDrawn="1"/>
          </p:nvSpPr>
          <p:spPr>
            <a:xfrm>
              <a:off x="1" y="677021"/>
              <a:ext cx="6668655" cy="5490104"/>
            </a:xfrm>
            <a:custGeom>
              <a:avLst/>
              <a:gdLst>
                <a:gd name="connsiteX0" fmla="*/ 0 w 6668655"/>
                <a:gd name="connsiteY0" fmla="*/ 0 h 5490104"/>
                <a:gd name="connsiteX1" fmla="*/ 560043 w 6668655"/>
                <a:gd name="connsiteY1" fmla="*/ 11421 h 5490104"/>
                <a:gd name="connsiteX2" fmla="*/ 6668655 w 6668655"/>
                <a:gd name="connsiteY2" fmla="*/ 2745052 h 5490104"/>
                <a:gd name="connsiteX3" fmla="*/ 560043 w 6668655"/>
                <a:gd name="connsiteY3" fmla="*/ 5478684 h 5490104"/>
                <a:gd name="connsiteX4" fmla="*/ 0 w 6668655"/>
                <a:gd name="connsiteY4" fmla="*/ 5490104 h 5490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8655" h="5490104">
                  <a:moveTo>
                    <a:pt x="0" y="0"/>
                  </a:moveTo>
                  <a:lnTo>
                    <a:pt x="560043" y="11421"/>
                  </a:lnTo>
                  <a:cubicBezTo>
                    <a:pt x="3991160" y="152137"/>
                    <a:pt x="6668655" y="1322323"/>
                    <a:pt x="6668655" y="2745052"/>
                  </a:cubicBezTo>
                  <a:cubicBezTo>
                    <a:pt x="6668655" y="4167782"/>
                    <a:pt x="3991160" y="5337968"/>
                    <a:pt x="560043" y="5478684"/>
                  </a:cubicBezTo>
                  <a:lnTo>
                    <a:pt x="0" y="54901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F458C232-E694-463F-8F55-9E47AF2086BD}"/>
                </a:ext>
              </a:extLst>
            </p:cNvPr>
            <p:cNvGrpSpPr/>
            <p:nvPr userDrawn="1"/>
          </p:nvGrpSpPr>
          <p:grpSpPr>
            <a:xfrm>
              <a:off x="7813964" y="5310073"/>
              <a:ext cx="3984336" cy="1151372"/>
              <a:chOff x="7813964" y="5310073"/>
              <a:chExt cx="3984336" cy="1151372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846B1331-3816-4438-A3DF-9370EC860654}"/>
                  </a:ext>
                </a:extLst>
              </p:cNvPr>
              <p:cNvGrpSpPr/>
              <p:nvPr userDrawn="1"/>
            </p:nvGrpSpPr>
            <p:grpSpPr>
              <a:xfrm>
                <a:off x="7813964" y="5788335"/>
                <a:ext cx="2358245" cy="226732"/>
                <a:chOff x="19621500" y="3297238"/>
                <a:chExt cx="3170238" cy="304801"/>
              </a:xfrm>
            </p:grpSpPr>
            <p:sp>
              <p:nvSpPr>
                <p:cNvPr id="11" name="Freeform 5">
                  <a:extLst>
                    <a:ext uri="{FF2B5EF4-FFF2-40B4-BE49-F238E27FC236}">
                      <a16:creationId xmlns:a16="http://schemas.microsoft.com/office/drawing/2014/main" id="{12627673-0075-476B-86EC-8865903F8162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19621500" y="3363913"/>
                  <a:ext cx="190500" cy="176213"/>
                </a:xfrm>
                <a:custGeom>
                  <a:avLst/>
                  <a:gdLst>
                    <a:gd name="T0" fmla="*/ 106 w 115"/>
                    <a:gd name="T1" fmla="*/ 88 h 106"/>
                    <a:gd name="T2" fmla="*/ 54 w 115"/>
                    <a:gd name="T3" fmla="*/ 106 h 106"/>
                    <a:gd name="T4" fmla="*/ 4 w 115"/>
                    <a:gd name="T5" fmla="*/ 55 h 106"/>
                    <a:gd name="T6" fmla="*/ 69 w 115"/>
                    <a:gd name="T7" fmla="*/ 0 h 106"/>
                    <a:gd name="T8" fmla="*/ 111 w 115"/>
                    <a:gd name="T9" fmla="*/ 44 h 106"/>
                    <a:gd name="T10" fmla="*/ 105 w 115"/>
                    <a:gd name="T11" fmla="*/ 61 h 106"/>
                    <a:gd name="T12" fmla="*/ 36 w 115"/>
                    <a:gd name="T13" fmla="*/ 61 h 106"/>
                    <a:gd name="T14" fmla="*/ 65 w 115"/>
                    <a:gd name="T15" fmla="*/ 81 h 106"/>
                    <a:gd name="T16" fmla="*/ 97 w 115"/>
                    <a:gd name="T17" fmla="*/ 72 h 106"/>
                    <a:gd name="T18" fmla="*/ 106 w 115"/>
                    <a:gd name="T19" fmla="*/ 88 h 106"/>
                    <a:gd name="T20" fmla="*/ 38 w 115"/>
                    <a:gd name="T21" fmla="*/ 40 h 106"/>
                    <a:gd name="T22" fmla="*/ 84 w 115"/>
                    <a:gd name="T23" fmla="*/ 40 h 106"/>
                    <a:gd name="T24" fmla="*/ 66 w 115"/>
                    <a:gd name="T25" fmla="*/ 22 h 106"/>
                    <a:gd name="T26" fmla="*/ 38 w 115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5" h="106">
                      <a:moveTo>
                        <a:pt x="106" y="88"/>
                      </a:moveTo>
                      <a:cubicBezTo>
                        <a:pt x="93" y="97"/>
                        <a:pt x="75" y="106"/>
                        <a:pt x="54" y="106"/>
                      </a:cubicBezTo>
                      <a:cubicBezTo>
                        <a:pt x="20" y="106"/>
                        <a:pt x="0" y="86"/>
                        <a:pt x="4" y="55"/>
                      </a:cubicBezTo>
                      <a:cubicBezTo>
                        <a:pt x="8" y="24"/>
                        <a:pt x="36" y="0"/>
                        <a:pt x="69" y="0"/>
                      </a:cubicBezTo>
                      <a:cubicBezTo>
                        <a:pt x="98" y="0"/>
                        <a:pt x="115" y="18"/>
                        <a:pt x="111" y="44"/>
                      </a:cubicBezTo>
                      <a:cubicBezTo>
                        <a:pt x="110" y="51"/>
                        <a:pt x="108" y="57"/>
                        <a:pt x="105" y="61"/>
                      </a:cubicBezTo>
                      <a:cubicBezTo>
                        <a:pt x="36" y="61"/>
                        <a:pt x="36" y="61"/>
                        <a:pt x="36" y="61"/>
                      </a:cubicBezTo>
                      <a:cubicBezTo>
                        <a:pt x="38" y="74"/>
                        <a:pt x="48" y="81"/>
                        <a:pt x="65" y="81"/>
                      </a:cubicBezTo>
                      <a:cubicBezTo>
                        <a:pt x="76" y="81"/>
                        <a:pt x="87" y="77"/>
                        <a:pt x="97" y="72"/>
                      </a:cubicBezTo>
                      <a:lnTo>
                        <a:pt x="106" y="88"/>
                      </a:lnTo>
                      <a:close/>
                      <a:moveTo>
                        <a:pt x="38" y="40"/>
                      </a:moveTo>
                      <a:cubicBezTo>
                        <a:pt x="84" y="40"/>
                        <a:pt x="84" y="40"/>
                        <a:pt x="84" y="40"/>
                      </a:cubicBezTo>
                      <a:cubicBezTo>
                        <a:pt x="84" y="29"/>
                        <a:pt x="78" y="22"/>
                        <a:pt x="66" y="22"/>
                      </a:cubicBezTo>
                      <a:cubicBezTo>
                        <a:pt x="56" y="22"/>
                        <a:pt x="44" y="28"/>
                        <a:pt x="38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2" name="Freeform 6">
                  <a:extLst>
                    <a:ext uri="{FF2B5EF4-FFF2-40B4-BE49-F238E27FC236}">
                      <a16:creationId xmlns:a16="http://schemas.microsoft.com/office/drawing/2014/main" id="{C1DB577C-FF4C-4DF6-A147-DFACE950E52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9829463" y="3370263"/>
                  <a:ext cx="190500" cy="161925"/>
                </a:xfrm>
                <a:custGeom>
                  <a:avLst/>
                  <a:gdLst>
                    <a:gd name="T0" fmla="*/ 120 w 120"/>
                    <a:gd name="T1" fmla="*/ 0 h 102"/>
                    <a:gd name="T2" fmla="*/ 62 w 120"/>
                    <a:gd name="T3" fmla="*/ 102 h 102"/>
                    <a:gd name="T4" fmla="*/ 29 w 120"/>
                    <a:gd name="T5" fmla="*/ 102 h 102"/>
                    <a:gd name="T6" fmla="*/ 0 w 120"/>
                    <a:gd name="T7" fmla="*/ 0 h 102"/>
                    <a:gd name="T8" fmla="*/ 35 w 120"/>
                    <a:gd name="T9" fmla="*/ 0 h 102"/>
                    <a:gd name="T10" fmla="*/ 52 w 120"/>
                    <a:gd name="T11" fmla="*/ 67 h 102"/>
                    <a:gd name="T12" fmla="*/ 87 w 120"/>
                    <a:gd name="T13" fmla="*/ 0 h 102"/>
                    <a:gd name="T14" fmla="*/ 120 w 120"/>
                    <a:gd name="T15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0" h="102">
                      <a:moveTo>
                        <a:pt x="120" y="0"/>
                      </a:moveTo>
                      <a:lnTo>
                        <a:pt x="62" y="102"/>
                      </a:lnTo>
                      <a:lnTo>
                        <a:pt x="29" y="102"/>
                      </a:lnTo>
                      <a:lnTo>
                        <a:pt x="0" y="0"/>
                      </a:lnTo>
                      <a:lnTo>
                        <a:pt x="35" y="0"/>
                      </a:lnTo>
                      <a:lnTo>
                        <a:pt x="52" y="67"/>
                      </a:lnTo>
                      <a:lnTo>
                        <a:pt x="87" y="0"/>
                      </a:lnTo>
                      <a:lnTo>
                        <a:pt x="120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3" name="Freeform 7">
                  <a:extLst>
                    <a:ext uri="{FF2B5EF4-FFF2-40B4-BE49-F238E27FC236}">
                      <a16:creationId xmlns:a16="http://schemas.microsoft.com/office/drawing/2014/main" id="{DFEDC490-86B7-438E-B82A-02B37D3D583A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0013613" y="3363913"/>
                  <a:ext cx="188913" cy="176213"/>
                </a:xfrm>
                <a:custGeom>
                  <a:avLst/>
                  <a:gdLst>
                    <a:gd name="T0" fmla="*/ 106 w 114"/>
                    <a:gd name="T1" fmla="*/ 88 h 106"/>
                    <a:gd name="T2" fmla="*/ 54 w 114"/>
                    <a:gd name="T3" fmla="*/ 106 h 106"/>
                    <a:gd name="T4" fmla="*/ 4 w 114"/>
                    <a:gd name="T5" fmla="*/ 55 h 106"/>
                    <a:gd name="T6" fmla="*/ 69 w 114"/>
                    <a:gd name="T7" fmla="*/ 0 h 106"/>
                    <a:gd name="T8" fmla="*/ 111 w 114"/>
                    <a:gd name="T9" fmla="*/ 44 h 106"/>
                    <a:gd name="T10" fmla="*/ 105 w 114"/>
                    <a:gd name="T11" fmla="*/ 61 h 106"/>
                    <a:gd name="T12" fmla="*/ 35 w 114"/>
                    <a:gd name="T13" fmla="*/ 61 h 106"/>
                    <a:gd name="T14" fmla="*/ 64 w 114"/>
                    <a:gd name="T15" fmla="*/ 81 h 106"/>
                    <a:gd name="T16" fmla="*/ 97 w 114"/>
                    <a:gd name="T17" fmla="*/ 72 h 106"/>
                    <a:gd name="T18" fmla="*/ 106 w 114"/>
                    <a:gd name="T19" fmla="*/ 88 h 106"/>
                    <a:gd name="T20" fmla="*/ 38 w 114"/>
                    <a:gd name="T21" fmla="*/ 40 h 106"/>
                    <a:gd name="T22" fmla="*/ 83 w 114"/>
                    <a:gd name="T23" fmla="*/ 40 h 106"/>
                    <a:gd name="T24" fmla="*/ 66 w 114"/>
                    <a:gd name="T25" fmla="*/ 22 h 106"/>
                    <a:gd name="T26" fmla="*/ 38 w 114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4" h="106">
                      <a:moveTo>
                        <a:pt x="106" y="88"/>
                      </a:moveTo>
                      <a:cubicBezTo>
                        <a:pt x="93" y="97"/>
                        <a:pt x="75" y="106"/>
                        <a:pt x="54" y="106"/>
                      </a:cubicBezTo>
                      <a:cubicBezTo>
                        <a:pt x="20" y="106"/>
                        <a:pt x="0" y="86"/>
                        <a:pt x="4" y="55"/>
                      </a:cubicBezTo>
                      <a:cubicBezTo>
                        <a:pt x="8" y="24"/>
                        <a:pt x="36" y="0"/>
                        <a:pt x="69" y="0"/>
                      </a:cubicBezTo>
                      <a:cubicBezTo>
                        <a:pt x="98" y="0"/>
                        <a:pt x="114" y="18"/>
                        <a:pt x="111" y="44"/>
                      </a:cubicBezTo>
                      <a:cubicBezTo>
                        <a:pt x="110" y="51"/>
                        <a:pt x="107" y="57"/>
                        <a:pt x="105" y="61"/>
                      </a:cubicBezTo>
                      <a:cubicBezTo>
                        <a:pt x="35" y="61"/>
                        <a:pt x="35" y="61"/>
                        <a:pt x="35" y="61"/>
                      </a:cubicBezTo>
                      <a:cubicBezTo>
                        <a:pt x="37" y="74"/>
                        <a:pt x="47" y="81"/>
                        <a:pt x="64" y="81"/>
                      </a:cubicBezTo>
                      <a:cubicBezTo>
                        <a:pt x="76" y="81"/>
                        <a:pt x="87" y="77"/>
                        <a:pt x="97" y="72"/>
                      </a:cubicBezTo>
                      <a:lnTo>
                        <a:pt x="106" y="88"/>
                      </a:lnTo>
                      <a:close/>
                      <a:moveTo>
                        <a:pt x="38" y="40"/>
                      </a:moveTo>
                      <a:cubicBezTo>
                        <a:pt x="83" y="40"/>
                        <a:pt x="83" y="40"/>
                        <a:pt x="83" y="40"/>
                      </a:cubicBezTo>
                      <a:cubicBezTo>
                        <a:pt x="84" y="29"/>
                        <a:pt x="77" y="22"/>
                        <a:pt x="66" y="22"/>
                      </a:cubicBezTo>
                      <a:cubicBezTo>
                        <a:pt x="55" y="22"/>
                        <a:pt x="44" y="28"/>
                        <a:pt x="38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4" name="Freeform 8">
                  <a:extLst>
                    <a:ext uri="{FF2B5EF4-FFF2-40B4-BE49-F238E27FC236}">
                      <a16:creationId xmlns:a16="http://schemas.microsoft.com/office/drawing/2014/main" id="{5253ED09-4E82-46AB-B3FD-A54C787D999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219988" y="3365501"/>
                  <a:ext cx="146050" cy="166688"/>
                </a:xfrm>
                <a:custGeom>
                  <a:avLst/>
                  <a:gdLst>
                    <a:gd name="T0" fmla="*/ 89 w 89"/>
                    <a:gd name="T1" fmla="*/ 2 h 100"/>
                    <a:gd name="T2" fmla="*/ 84 w 89"/>
                    <a:gd name="T3" fmla="*/ 32 h 100"/>
                    <a:gd name="T4" fmla="*/ 70 w 89"/>
                    <a:gd name="T5" fmla="*/ 30 h 100"/>
                    <a:gd name="T6" fmla="*/ 40 w 89"/>
                    <a:gd name="T7" fmla="*/ 46 h 100"/>
                    <a:gd name="T8" fmla="*/ 32 w 89"/>
                    <a:gd name="T9" fmla="*/ 100 h 100"/>
                    <a:gd name="T10" fmla="*/ 0 w 89"/>
                    <a:gd name="T11" fmla="*/ 100 h 100"/>
                    <a:gd name="T12" fmla="*/ 14 w 89"/>
                    <a:gd name="T13" fmla="*/ 6 h 100"/>
                    <a:gd name="T14" fmla="*/ 45 w 89"/>
                    <a:gd name="T15" fmla="*/ 0 h 100"/>
                    <a:gd name="T16" fmla="*/ 42 w 89"/>
                    <a:gd name="T17" fmla="*/ 22 h 100"/>
                    <a:gd name="T18" fmla="*/ 77 w 89"/>
                    <a:gd name="T19" fmla="*/ 0 h 100"/>
                    <a:gd name="T20" fmla="*/ 89 w 89"/>
                    <a:gd name="T21" fmla="*/ 2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100">
                      <a:moveTo>
                        <a:pt x="89" y="2"/>
                      </a:moveTo>
                      <a:cubicBezTo>
                        <a:pt x="84" y="32"/>
                        <a:pt x="84" y="32"/>
                        <a:pt x="84" y="32"/>
                      </a:cubicBezTo>
                      <a:cubicBezTo>
                        <a:pt x="80" y="31"/>
                        <a:pt x="75" y="30"/>
                        <a:pt x="70" y="30"/>
                      </a:cubicBezTo>
                      <a:cubicBezTo>
                        <a:pt x="56" y="30"/>
                        <a:pt x="47" y="37"/>
                        <a:pt x="40" y="46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42" y="22"/>
                        <a:pt x="42" y="22"/>
                        <a:pt x="42" y="22"/>
                      </a:cubicBezTo>
                      <a:cubicBezTo>
                        <a:pt x="52" y="8"/>
                        <a:pt x="65" y="0"/>
                        <a:pt x="77" y="0"/>
                      </a:cubicBezTo>
                      <a:cubicBezTo>
                        <a:pt x="80" y="0"/>
                        <a:pt x="85" y="1"/>
                        <a:pt x="89" y="2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" name="Freeform 9">
                  <a:extLst>
                    <a:ext uri="{FF2B5EF4-FFF2-40B4-BE49-F238E27FC236}">
                      <a16:creationId xmlns:a16="http://schemas.microsoft.com/office/drawing/2014/main" id="{18C64485-22BF-41FC-8D6A-513C23D8971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369213" y="3370263"/>
                  <a:ext cx="187325" cy="228600"/>
                </a:xfrm>
                <a:custGeom>
                  <a:avLst/>
                  <a:gdLst>
                    <a:gd name="T0" fmla="*/ 118 w 118"/>
                    <a:gd name="T1" fmla="*/ 0 h 144"/>
                    <a:gd name="T2" fmla="*/ 38 w 118"/>
                    <a:gd name="T3" fmla="*/ 144 h 144"/>
                    <a:gd name="T4" fmla="*/ 5 w 118"/>
                    <a:gd name="T5" fmla="*/ 144 h 144"/>
                    <a:gd name="T6" fmla="*/ 31 w 118"/>
                    <a:gd name="T7" fmla="*/ 102 h 144"/>
                    <a:gd name="T8" fmla="*/ 0 w 118"/>
                    <a:gd name="T9" fmla="*/ 0 h 144"/>
                    <a:gd name="T10" fmla="*/ 37 w 118"/>
                    <a:gd name="T11" fmla="*/ 0 h 144"/>
                    <a:gd name="T12" fmla="*/ 53 w 118"/>
                    <a:gd name="T13" fmla="*/ 64 h 144"/>
                    <a:gd name="T14" fmla="*/ 86 w 118"/>
                    <a:gd name="T15" fmla="*/ 0 h 144"/>
                    <a:gd name="T16" fmla="*/ 118 w 118"/>
                    <a:gd name="T17" fmla="*/ 0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8" h="144">
                      <a:moveTo>
                        <a:pt x="118" y="0"/>
                      </a:moveTo>
                      <a:lnTo>
                        <a:pt x="38" y="144"/>
                      </a:lnTo>
                      <a:lnTo>
                        <a:pt x="5" y="144"/>
                      </a:lnTo>
                      <a:lnTo>
                        <a:pt x="31" y="102"/>
                      </a:lnTo>
                      <a:lnTo>
                        <a:pt x="0" y="0"/>
                      </a:lnTo>
                      <a:lnTo>
                        <a:pt x="37" y="0"/>
                      </a:lnTo>
                      <a:lnTo>
                        <a:pt x="53" y="64"/>
                      </a:lnTo>
                      <a:lnTo>
                        <a:pt x="86" y="0"/>
                      </a:lnTo>
                      <a:lnTo>
                        <a:pt x="118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" name="Freeform 10">
                  <a:extLst>
                    <a:ext uri="{FF2B5EF4-FFF2-40B4-BE49-F238E27FC236}">
                      <a16:creationId xmlns:a16="http://schemas.microsoft.com/office/drawing/2014/main" id="{252F9309-81F0-4ABD-A4F7-8BDD4CA2A5C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561300" y="3370263"/>
                  <a:ext cx="266700" cy="161925"/>
                </a:xfrm>
                <a:custGeom>
                  <a:avLst/>
                  <a:gdLst>
                    <a:gd name="T0" fmla="*/ 168 w 168"/>
                    <a:gd name="T1" fmla="*/ 0 h 102"/>
                    <a:gd name="T2" fmla="*/ 119 w 168"/>
                    <a:gd name="T3" fmla="*/ 102 h 102"/>
                    <a:gd name="T4" fmla="*/ 88 w 168"/>
                    <a:gd name="T5" fmla="*/ 102 h 102"/>
                    <a:gd name="T6" fmla="*/ 76 w 168"/>
                    <a:gd name="T7" fmla="*/ 45 h 102"/>
                    <a:gd name="T8" fmla="*/ 52 w 168"/>
                    <a:gd name="T9" fmla="*/ 102 h 102"/>
                    <a:gd name="T10" fmla="*/ 20 w 168"/>
                    <a:gd name="T11" fmla="*/ 102 h 102"/>
                    <a:gd name="T12" fmla="*/ 0 w 168"/>
                    <a:gd name="T13" fmla="*/ 0 h 102"/>
                    <a:gd name="T14" fmla="*/ 34 w 168"/>
                    <a:gd name="T15" fmla="*/ 0 h 102"/>
                    <a:gd name="T16" fmla="*/ 43 w 168"/>
                    <a:gd name="T17" fmla="*/ 67 h 102"/>
                    <a:gd name="T18" fmla="*/ 70 w 168"/>
                    <a:gd name="T19" fmla="*/ 0 h 102"/>
                    <a:gd name="T20" fmla="*/ 100 w 168"/>
                    <a:gd name="T21" fmla="*/ 0 h 102"/>
                    <a:gd name="T22" fmla="*/ 111 w 168"/>
                    <a:gd name="T23" fmla="*/ 67 h 102"/>
                    <a:gd name="T24" fmla="*/ 137 w 168"/>
                    <a:gd name="T25" fmla="*/ 0 h 102"/>
                    <a:gd name="T26" fmla="*/ 168 w 168"/>
                    <a:gd name="T27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8" h="102">
                      <a:moveTo>
                        <a:pt x="168" y="0"/>
                      </a:moveTo>
                      <a:lnTo>
                        <a:pt x="119" y="102"/>
                      </a:lnTo>
                      <a:lnTo>
                        <a:pt x="88" y="102"/>
                      </a:lnTo>
                      <a:lnTo>
                        <a:pt x="76" y="45"/>
                      </a:lnTo>
                      <a:lnTo>
                        <a:pt x="52" y="102"/>
                      </a:lnTo>
                      <a:lnTo>
                        <a:pt x="20" y="102"/>
                      </a:lnTo>
                      <a:lnTo>
                        <a:pt x="0" y="0"/>
                      </a:lnTo>
                      <a:lnTo>
                        <a:pt x="34" y="0"/>
                      </a:lnTo>
                      <a:lnTo>
                        <a:pt x="43" y="67"/>
                      </a:lnTo>
                      <a:lnTo>
                        <a:pt x="70" y="0"/>
                      </a:lnTo>
                      <a:lnTo>
                        <a:pt x="100" y="0"/>
                      </a:lnTo>
                      <a:lnTo>
                        <a:pt x="111" y="67"/>
                      </a:lnTo>
                      <a:lnTo>
                        <a:pt x="137" y="0"/>
                      </a:lnTo>
                      <a:lnTo>
                        <a:pt x="168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" name="Freeform 11">
                  <a:extLst>
                    <a:ext uri="{FF2B5EF4-FFF2-40B4-BE49-F238E27FC236}">
                      <a16:creationId xmlns:a16="http://schemas.microsoft.com/office/drawing/2014/main" id="{C6FF1F42-D924-4799-997B-FA313E77CCF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831175" y="3297238"/>
                  <a:ext cx="192088" cy="234950"/>
                </a:xfrm>
                <a:custGeom>
                  <a:avLst/>
                  <a:gdLst>
                    <a:gd name="T0" fmla="*/ 112 w 116"/>
                    <a:gd name="T1" fmla="*/ 84 h 142"/>
                    <a:gd name="T2" fmla="*/ 103 w 116"/>
                    <a:gd name="T3" fmla="*/ 142 h 142"/>
                    <a:gd name="T4" fmla="*/ 71 w 116"/>
                    <a:gd name="T5" fmla="*/ 142 h 142"/>
                    <a:gd name="T6" fmla="*/ 78 w 116"/>
                    <a:gd name="T7" fmla="*/ 94 h 142"/>
                    <a:gd name="T8" fmla="*/ 64 w 116"/>
                    <a:gd name="T9" fmla="*/ 69 h 142"/>
                    <a:gd name="T10" fmla="*/ 41 w 116"/>
                    <a:gd name="T11" fmla="*/ 81 h 142"/>
                    <a:gd name="T12" fmla="*/ 32 w 116"/>
                    <a:gd name="T13" fmla="*/ 142 h 142"/>
                    <a:gd name="T14" fmla="*/ 0 w 116"/>
                    <a:gd name="T15" fmla="*/ 142 h 142"/>
                    <a:gd name="T16" fmla="*/ 19 w 116"/>
                    <a:gd name="T17" fmla="*/ 6 h 142"/>
                    <a:gd name="T18" fmla="*/ 52 w 116"/>
                    <a:gd name="T19" fmla="*/ 0 h 142"/>
                    <a:gd name="T20" fmla="*/ 44 w 116"/>
                    <a:gd name="T21" fmla="*/ 57 h 142"/>
                    <a:gd name="T22" fmla="*/ 81 w 116"/>
                    <a:gd name="T23" fmla="*/ 42 h 142"/>
                    <a:gd name="T24" fmla="*/ 112 w 116"/>
                    <a:gd name="T25" fmla="*/ 84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6" h="142">
                      <a:moveTo>
                        <a:pt x="112" y="84"/>
                      </a:moveTo>
                      <a:cubicBezTo>
                        <a:pt x="103" y="142"/>
                        <a:pt x="103" y="142"/>
                        <a:pt x="103" y="142"/>
                      </a:cubicBezTo>
                      <a:cubicBezTo>
                        <a:pt x="71" y="142"/>
                        <a:pt x="71" y="142"/>
                        <a:pt x="71" y="142"/>
                      </a:cubicBezTo>
                      <a:cubicBezTo>
                        <a:pt x="78" y="94"/>
                        <a:pt x="78" y="94"/>
                        <a:pt x="78" y="94"/>
                      </a:cubicBezTo>
                      <a:cubicBezTo>
                        <a:pt x="80" y="78"/>
                        <a:pt x="76" y="69"/>
                        <a:pt x="64" y="69"/>
                      </a:cubicBezTo>
                      <a:cubicBezTo>
                        <a:pt x="56" y="69"/>
                        <a:pt x="47" y="74"/>
                        <a:pt x="41" y="81"/>
                      </a:cubicBezTo>
                      <a:cubicBezTo>
                        <a:pt x="32" y="142"/>
                        <a:pt x="32" y="142"/>
                        <a:pt x="32" y="142"/>
                      </a:cubicBezTo>
                      <a:cubicBezTo>
                        <a:pt x="0" y="142"/>
                        <a:pt x="0" y="142"/>
                        <a:pt x="0" y="142"/>
                      </a:cubicBezTo>
                      <a:cubicBezTo>
                        <a:pt x="19" y="6"/>
                        <a:pt x="19" y="6"/>
                        <a:pt x="19" y="6"/>
                      </a:cubicBezTo>
                      <a:cubicBezTo>
                        <a:pt x="52" y="0"/>
                        <a:pt x="52" y="0"/>
                        <a:pt x="52" y="0"/>
                      </a:cubicBezTo>
                      <a:cubicBezTo>
                        <a:pt x="44" y="57"/>
                        <a:pt x="44" y="57"/>
                        <a:pt x="44" y="57"/>
                      </a:cubicBezTo>
                      <a:cubicBezTo>
                        <a:pt x="54" y="47"/>
                        <a:pt x="68" y="42"/>
                        <a:pt x="81" y="42"/>
                      </a:cubicBezTo>
                      <a:cubicBezTo>
                        <a:pt x="101" y="42"/>
                        <a:pt x="116" y="56"/>
                        <a:pt x="112" y="84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8" name="Freeform 12">
                  <a:extLst>
                    <a:ext uri="{FF2B5EF4-FFF2-40B4-BE49-F238E27FC236}">
                      <a16:creationId xmlns:a16="http://schemas.microsoft.com/office/drawing/2014/main" id="{F60181F6-C5E9-455B-B472-FF56A800B9BE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1037550" y="3363913"/>
                  <a:ext cx="190500" cy="176213"/>
                </a:xfrm>
                <a:custGeom>
                  <a:avLst/>
                  <a:gdLst>
                    <a:gd name="T0" fmla="*/ 106 w 115"/>
                    <a:gd name="T1" fmla="*/ 88 h 106"/>
                    <a:gd name="T2" fmla="*/ 55 w 115"/>
                    <a:gd name="T3" fmla="*/ 106 h 106"/>
                    <a:gd name="T4" fmla="*/ 5 w 115"/>
                    <a:gd name="T5" fmla="*/ 55 h 106"/>
                    <a:gd name="T6" fmla="*/ 70 w 115"/>
                    <a:gd name="T7" fmla="*/ 0 h 106"/>
                    <a:gd name="T8" fmla="*/ 111 w 115"/>
                    <a:gd name="T9" fmla="*/ 44 h 106"/>
                    <a:gd name="T10" fmla="*/ 106 w 115"/>
                    <a:gd name="T11" fmla="*/ 61 h 106"/>
                    <a:gd name="T12" fmla="*/ 36 w 115"/>
                    <a:gd name="T13" fmla="*/ 61 h 106"/>
                    <a:gd name="T14" fmla="*/ 65 w 115"/>
                    <a:gd name="T15" fmla="*/ 81 h 106"/>
                    <a:gd name="T16" fmla="*/ 98 w 115"/>
                    <a:gd name="T17" fmla="*/ 72 h 106"/>
                    <a:gd name="T18" fmla="*/ 106 w 115"/>
                    <a:gd name="T19" fmla="*/ 88 h 106"/>
                    <a:gd name="T20" fmla="*/ 39 w 115"/>
                    <a:gd name="T21" fmla="*/ 40 h 106"/>
                    <a:gd name="T22" fmla="*/ 84 w 115"/>
                    <a:gd name="T23" fmla="*/ 40 h 106"/>
                    <a:gd name="T24" fmla="*/ 66 w 115"/>
                    <a:gd name="T25" fmla="*/ 22 h 106"/>
                    <a:gd name="T26" fmla="*/ 39 w 115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5" h="106">
                      <a:moveTo>
                        <a:pt x="106" y="88"/>
                      </a:moveTo>
                      <a:cubicBezTo>
                        <a:pt x="94" y="97"/>
                        <a:pt x="76" y="106"/>
                        <a:pt x="55" y="106"/>
                      </a:cubicBezTo>
                      <a:cubicBezTo>
                        <a:pt x="21" y="106"/>
                        <a:pt x="0" y="86"/>
                        <a:pt x="5" y="55"/>
                      </a:cubicBezTo>
                      <a:cubicBezTo>
                        <a:pt x="9" y="24"/>
                        <a:pt x="37" y="0"/>
                        <a:pt x="70" y="0"/>
                      </a:cubicBezTo>
                      <a:cubicBezTo>
                        <a:pt x="98" y="0"/>
                        <a:pt x="115" y="18"/>
                        <a:pt x="111" y="44"/>
                      </a:cubicBezTo>
                      <a:cubicBezTo>
                        <a:pt x="110" y="51"/>
                        <a:pt x="108" y="57"/>
                        <a:pt x="106" y="61"/>
                      </a:cubicBezTo>
                      <a:cubicBezTo>
                        <a:pt x="36" y="61"/>
                        <a:pt x="36" y="61"/>
                        <a:pt x="36" y="61"/>
                      </a:cubicBezTo>
                      <a:cubicBezTo>
                        <a:pt x="38" y="74"/>
                        <a:pt x="48" y="81"/>
                        <a:pt x="65" y="81"/>
                      </a:cubicBezTo>
                      <a:cubicBezTo>
                        <a:pt x="76" y="81"/>
                        <a:pt x="88" y="77"/>
                        <a:pt x="98" y="72"/>
                      </a:cubicBezTo>
                      <a:lnTo>
                        <a:pt x="106" y="88"/>
                      </a:lnTo>
                      <a:close/>
                      <a:moveTo>
                        <a:pt x="39" y="40"/>
                      </a:moveTo>
                      <a:cubicBezTo>
                        <a:pt x="84" y="40"/>
                        <a:pt x="84" y="40"/>
                        <a:pt x="84" y="40"/>
                      </a:cubicBezTo>
                      <a:cubicBezTo>
                        <a:pt x="84" y="29"/>
                        <a:pt x="78" y="22"/>
                        <a:pt x="66" y="22"/>
                      </a:cubicBezTo>
                      <a:cubicBezTo>
                        <a:pt x="56" y="22"/>
                        <a:pt x="44" y="28"/>
                        <a:pt x="39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40B763BD-44F4-4A84-82F8-1EBB3F2CBE48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1245513" y="3365501"/>
                  <a:ext cx="144463" cy="166688"/>
                </a:xfrm>
                <a:custGeom>
                  <a:avLst/>
                  <a:gdLst>
                    <a:gd name="T0" fmla="*/ 88 w 88"/>
                    <a:gd name="T1" fmla="*/ 2 h 100"/>
                    <a:gd name="T2" fmla="*/ 84 w 88"/>
                    <a:gd name="T3" fmla="*/ 32 h 100"/>
                    <a:gd name="T4" fmla="*/ 70 w 88"/>
                    <a:gd name="T5" fmla="*/ 30 h 100"/>
                    <a:gd name="T6" fmla="*/ 40 w 88"/>
                    <a:gd name="T7" fmla="*/ 46 h 100"/>
                    <a:gd name="T8" fmla="*/ 32 w 88"/>
                    <a:gd name="T9" fmla="*/ 100 h 100"/>
                    <a:gd name="T10" fmla="*/ 0 w 88"/>
                    <a:gd name="T11" fmla="*/ 100 h 100"/>
                    <a:gd name="T12" fmla="*/ 13 w 88"/>
                    <a:gd name="T13" fmla="*/ 6 h 100"/>
                    <a:gd name="T14" fmla="*/ 45 w 88"/>
                    <a:gd name="T15" fmla="*/ 0 h 100"/>
                    <a:gd name="T16" fmla="*/ 42 w 88"/>
                    <a:gd name="T17" fmla="*/ 22 h 100"/>
                    <a:gd name="T18" fmla="*/ 77 w 88"/>
                    <a:gd name="T19" fmla="*/ 0 h 100"/>
                    <a:gd name="T20" fmla="*/ 88 w 88"/>
                    <a:gd name="T21" fmla="*/ 2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8" h="100">
                      <a:moveTo>
                        <a:pt x="88" y="2"/>
                      </a:moveTo>
                      <a:cubicBezTo>
                        <a:pt x="84" y="32"/>
                        <a:pt x="84" y="32"/>
                        <a:pt x="84" y="32"/>
                      </a:cubicBezTo>
                      <a:cubicBezTo>
                        <a:pt x="80" y="31"/>
                        <a:pt x="74" y="30"/>
                        <a:pt x="70" y="30"/>
                      </a:cubicBezTo>
                      <a:cubicBezTo>
                        <a:pt x="56" y="30"/>
                        <a:pt x="47" y="37"/>
                        <a:pt x="40" y="46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13" y="6"/>
                        <a:pt x="13" y="6"/>
                        <a:pt x="13" y="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42" y="22"/>
                        <a:pt x="42" y="22"/>
                        <a:pt x="42" y="22"/>
                      </a:cubicBezTo>
                      <a:cubicBezTo>
                        <a:pt x="52" y="8"/>
                        <a:pt x="65" y="0"/>
                        <a:pt x="77" y="0"/>
                      </a:cubicBezTo>
                      <a:cubicBezTo>
                        <a:pt x="80" y="0"/>
                        <a:pt x="85" y="1"/>
                        <a:pt x="88" y="2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4AB8A9B7-6CCB-4199-A78C-CC029B833870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1389975" y="3363913"/>
                  <a:ext cx="190500" cy="176213"/>
                </a:xfrm>
                <a:custGeom>
                  <a:avLst/>
                  <a:gdLst>
                    <a:gd name="T0" fmla="*/ 106 w 115"/>
                    <a:gd name="T1" fmla="*/ 88 h 106"/>
                    <a:gd name="T2" fmla="*/ 54 w 115"/>
                    <a:gd name="T3" fmla="*/ 106 h 106"/>
                    <a:gd name="T4" fmla="*/ 4 w 115"/>
                    <a:gd name="T5" fmla="*/ 55 h 106"/>
                    <a:gd name="T6" fmla="*/ 69 w 115"/>
                    <a:gd name="T7" fmla="*/ 0 h 106"/>
                    <a:gd name="T8" fmla="*/ 111 w 115"/>
                    <a:gd name="T9" fmla="*/ 44 h 106"/>
                    <a:gd name="T10" fmla="*/ 105 w 115"/>
                    <a:gd name="T11" fmla="*/ 61 h 106"/>
                    <a:gd name="T12" fmla="*/ 36 w 115"/>
                    <a:gd name="T13" fmla="*/ 61 h 106"/>
                    <a:gd name="T14" fmla="*/ 64 w 115"/>
                    <a:gd name="T15" fmla="*/ 81 h 106"/>
                    <a:gd name="T16" fmla="*/ 97 w 115"/>
                    <a:gd name="T17" fmla="*/ 72 h 106"/>
                    <a:gd name="T18" fmla="*/ 106 w 115"/>
                    <a:gd name="T19" fmla="*/ 88 h 106"/>
                    <a:gd name="T20" fmla="*/ 38 w 115"/>
                    <a:gd name="T21" fmla="*/ 40 h 106"/>
                    <a:gd name="T22" fmla="*/ 84 w 115"/>
                    <a:gd name="T23" fmla="*/ 40 h 106"/>
                    <a:gd name="T24" fmla="*/ 66 w 115"/>
                    <a:gd name="T25" fmla="*/ 22 h 106"/>
                    <a:gd name="T26" fmla="*/ 38 w 115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5" h="106">
                      <a:moveTo>
                        <a:pt x="106" y="88"/>
                      </a:moveTo>
                      <a:cubicBezTo>
                        <a:pt x="93" y="97"/>
                        <a:pt x="75" y="106"/>
                        <a:pt x="54" y="106"/>
                      </a:cubicBezTo>
                      <a:cubicBezTo>
                        <a:pt x="20" y="106"/>
                        <a:pt x="0" y="86"/>
                        <a:pt x="4" y="55"/>
                      </a:cubicBezTo>
                      <a:cubicBezTo>
                        <a:pt x="8" y="24"/>
                        <a:pt x="36" y="0"/>
                        <a:pt x="69" y="0"/>
                      </a:cubicBezTo>
                      <a:cubicBezTo>
                        <a:pt x="98" y="0"/>
                        <a:pt x="115" y="18"/>
                        <a:pt x="111" y="44"/>
                      </a:cubicBezTo>
                      <a:cubicBezTo>
                        <a:pt x="110" y="51"/>
                        <a:pt x="108" y="57"/>
                        <a:pt x="105" y="61"/>
                      </a:cubicBezTo>
                      <a:cubicBezTo>
                        <a:pt x="36" y="61"/>
                        <a:pt x="36" y="61"/>
                        <a:pt x="36" y="61"/>
                      </a:cubicBezTo>
                      <a:cubicBezTo>
                        <a:pt x="38" y="74"/>
                        <a:pt x="48" y="81"/>
                        <a:pt x="64" y="81"/>
                      </a:cubicBezTo>
                      <a:cubicBezTo>
                        <a:pt x="76" y="81"/>
                        <a:pt x="87" y="77"/>
                        <a:pt x="97" y="72"/>
                      </a:cubicBezTo>
                      <a:lnTo>
                        <a:pt x="106" y="88"/>
                      </a:lnTo>
                      <a:close/>
                      <a:moveTo>
                        <a:pt x="38" y="40"/>
                      </a:moveTo>
                      <a:cubicBezTo>
                        <a:pt x="84" y="40"/>
                        <a:pt x="84" y="40"/>
                        <a:pt x="84" y="40"/>
                      </a:cubicBezTo>
                      <a:cubicBezTo>
                        <a:pt x="84" y="29"/>
                        <a:pt x="78" y="22"/>
                        <a:pt x="66" y="22"/>
                      </a:cubicBezTo>
                      <a:cubicBezTo>
                        <a:pt x="56" y="22"/>
                        <a:pt x="44" y="28"/>
                        <a:pt x="38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1" name="Freeform 15">
                  <a:extLst>
                    <a:ext uri="{FF2B5EF4-FFF2-40B4-BE49-F238E27FC236}">
                      <a16:creationId xmlns:a16="http://schemas.microsoft.com/office/drawing/2014/main" id="{43784E0C-3B1C-4CB7-B8D6-ADA386525A8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1678900" y="3370263"/>
                  <a:ext cx="184150" cy="228600"/>
                </a:xfrm>
                <a:custGeom>
                  <a:avLst/>
                  <a:gdLst>
                    <a:gd name="T0" fmla="*/ 116 w 116"/>
                    <a:gd name="T1" fmla="*/ 0 h 144"/>
                    <a:gd name="T2" fmla="*/ 36 w 116"/>
                    <a:gd name="T3" fmla="*/ 144 h 144"/>
                    <a:gd name="T4" fmla="*/ 4 w 116"/>
                    <a:gd name="T5" fmla="*/ 144 h 144"/>
                    <a:gd name="T6" fmla="*/ 29 w 116"/>
                    <a:gd name="T7" fmla="*/ 102 h 144"/>
                    <a:gd name="T8" fmla="*/ 0 w 116"/>
                    <a:gd name="T9" fmla="*/ 0 h 144"/>
                    <a:gd name="T10" fmla="*/ 35 w 116"/>
                    <a:gd name="T11" fmla="*/ 0 h 144"/>
                    <a:gd name="T12" fmla="*/ 51 w 116"/>
                    <a:gd name="T13" fmla="*/ 64 h 144"/>
                    <a:gd name="T14" fmla="*/ 84 w 116"/>
                    <a:gd name="T15" fmla="*/ 0 h 144"/>
                    <a:gd name="T16" fmla="*/ 116 w 116"/>
                    <a:gd name="T17" fmla="*/ 0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144">
                      <a:moveTo>
                        <a:pt x="116" y="0"/>
                      </a:moveTo>
                      <a:lnTo>
                        <a:pt x="36" y="144"/>
                      </a:lnTo>
                      <a:lnTo>
                        <a:pt x="4" y="144"/>
                      </a:lnTo>
                      <a:lnTo>
                        <a:pt x="29" y="102"/>
                      </a:lnTo>
                      <a:lnTo>
                        <a:pt x="0" y="0"/>
                      </a:lnTo>
                      <a:lnTo>
                        <a:pt x="35" y="0"/>
                      </a:lnTo>
                      <a:lnTo>
                        <a:pt x="51" y="64"/>
                      </a:lnTo>
                      <a:lnTo>
                        <a:pt x="84" y="0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2" name="Freeform 16">
                  <a:extLst>
                    <a:ext uri="{FF2B5EF4-FFF2-40B4-BE49-F238E27FC236}">
                      <a16:creationId xmlns:a16="http://schemas.microsoft.com/office/drawing/2014/main" id="{2CD15C22-CC9A-4AC1-80A0-6A1D39F29888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1858288" y="3363913"/>
                  <a:ext cx="203200" cy="176213"/>
                </a:xfrm>
                <a:custGeom>
                  <a:avLst/>
                  <a:gdLst>
                    <a:gd name="T0" fmla="*/ 4 w 123"/>
                    <a:gd name="T1" fmla="*/ 55 h 106"/>
                    <a:gd name="T2" fmla="*/ 70 w 123"/>
                    <a:gd name="T3" fmla="*/ 0 h 106"/>
                    <a:gd name="T4" fmla="*/ 119 w 123"/>
                    <a:gd name="T5" fmla="*/ 51 h 106"/>
                    <a:gd name="T6" fmla="*/ 53 w 123"/>
                    <a:gd name="T7" fmla="*/ 106 h 106"/>
                    <a:gd name="T8" fmla="*/ 4 w 123"/>
                    <a:gd name="T9" fmla="*/ 55 h 106"/>
                    <a:gd name="T10" fmla="*/ 86 w 123"/>
                    <a:gd name="T11" fmla="*/ 54 h 106"/>
                    <a:gd name="T12" fmla="*/ 65 w 123"/>
                    <a:gd name="T13" fmla="*/ 24 h 106"/>
                    <a:gd name="T14" fmla="*/ 38 w 123"/>
                    <a:gd name="T15" fmla="*/ 52 h 106"/>
                    <a:gd name="T16" fmla="*/ 59 w 123"/>
                    <a:gd name="T17" fmla="*/ 82 h 106"/>
                    <a:gd name="T18" fmla="*/ 86 w 123"/>
                    <a:gd name="T19" fmla="*/ 54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3" h="106">
                      <a:moveTo>
                        <a:pt x="4" y="55"/>
                      </a:moveTo>
                      <a:cubicBezTo>
                        <a:pt x="9" y="24"/>
                        <a:pt x="37" y="0"/>
                        <a:pt x="70" y="0"/>
                      </a:cubicBezTo>
                      <a:cubicBezTo>
                        <a:pt x="102" y="0"/>
                        <a:pt x="123" y="22"/>
                        <a:pt x="119" y="51"/>
                      </a:cubicBezTo>
                      <a:cubicBezTo>
                        <a:pt x="115" y="82"/>
                        <a:pt x="87" y="106"/>
                        <a:pt x="53" y="106"/>
                      </a:cubicBezTo>
                      <a:cubicBezTo>
                        <a:pt x="22" y="106"/>
                        <a:pt x="0" y="84"/>
                        <a:pt x="4" y="55"/>
                      </a:cubicBezTo>
                      <a:close/>
                      <a:moveTo>
                        <a:pt x="86" y="54"/>
                      </a:moveTo>
                      <a:cubicBezTo>
                        <a:pt x="89" y="36"/>
                        <a:pt x="80" y="24"/>
                        <a:pt x="65" y="24"/>
                      </a:cubicBezTo>
                      <a:cubicBezTo>
                        <a:pt x="50" y="24"/>
                        <a:pt x="40" y="35"/>
                        <a:pt x="38" y="52"/>
                      </a:cubicBezTo>
                      <a:cubicBezTo>
                        <a:pt x="35" y="70"/>
                        <a:pt x="43" y="82"/>
                        <a:pt x="59" y="82"/>
                      </a:cubicBezTo>
                      <a:cubicBezTo>
                        <a:pt x="73" y="82"/>
                        <a:pt x="84" y="71"/>
                        <a:pt x="86" y="54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3" name="Freeform 17">
                  <a:extLst>
                    <a:ext uri="{FF2B5EF4-FFF2-40B4-BE49-F238E27FC236}">
                      <a16:creationId xmlns:a16="http://schemas.microsoft.com/office/drawing/2014/main" id="{6A6099C2-3B4B-4D4E-AC74-5606A60DAD8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2078950" y="3365501"/>
                  <a:ext cx="190500" cy="171450"/>
                </a:xfrm>
                <a:custGeom>
                  <a:avLst/>
                  <a:gdLst>
                    <a:gd name="T0" fmla="*/ 115 w 115"/>
                    <a:gd name="T1" fmla="*/ 0 h 103"/>
                    <a:gd name="T2" fmla="*/ 101 w 115"/>
                    <a:gd name="T3" fmla="*/ 100 h 103"/>
                    <a:gd name="T4" fmla="*/ 70 w 115"/>
                    <a:gd name="T5" fmla="*/ 100 h 103"/>
                    <a:gd name="T6" fmla="*/ 72 w 115"/>
                    <a:gd name="T7" fmla="*/ 88 h 103"/>
                    <a:gd name="T8" fmla="*/ 35 w 115"/>
                    <a:gd name="T9" fmla="*/ 103 h 103"/>
                    <a:gd name="T10" fmla="*/ 4 w 115"/>
                    <a:gd name="T11" fmla="*/ 61 h 103"/>
                    <a:gd name="T12" fmla="*/ 12 w 115"/>
                    <a:gd name="T13" fmla="*/ 6 h 103"/>
                    <a:gd name="T14" fmla="*/ 45 w 115"/>
                    <a:gd name="T15" fmla="*/ 0 h 103"/>
                    <a:gd name="T16" fmla="*/ 38 w 115"/>
                    <a:gd name="T17" fmla="*/ 51 h 103"/>
                    <a:gd name="T18" fmla="*/ 51 w 115"/>
                    <a:gd name="T19" fmla="*/ 77 h 103"/>
                    <a:gd name="T20" fmla="*/ 74 w 115"/>
                    <a:gd name="T21" fmla="*/ 66 h 103"/>
                    <a:gd name="T22" fmla="*/ 82 w 115"/>
                    <a:gd name="T23" fmla="*/ 6 h 103"/>
                    <a:gd name="T24" fmla="*/ 115 w 115"/>
                    <a:gd name="T25" fmla="*/ 0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5" h="103">
                      <a:moveTo>
                        <a:pt x="115" y="0"/>
                      </a:moveTo>
                      <a:cubicBezTo>
                        <a:pt x="101" y="100"/>
                        <a:pt x="101" y="100"/>
                        <a:pt x="101" y="100"/>
                      </a:cubicBezTo>
                      <a:cubicBezTo>
                        <a:pt x="70" y="100"/>
                        <a:pt x="70" y="100"/>
                        <a:pt x="70" y="100"/>
                      </a:cubicBezTo>
                      <a:cubicBezTo>
                        <a:pt x="72" y="88"/>
                        <a:pt x="72" y="88"/>
                        <a:pt x="72" y="88"/>
                      </a:cubicBezTo>
                      <a:cubicBezTo>
                        <a:pt x="62" y="98"/>
                        <a:pt x="48" y="103"/>
                        <a:pt x="35" y="103"/>
                      </a:cubicBezTo>
                      <a:cubicBezTo>
                        <a:pt x="14" y="103"/>
                        <a:pt x="0" y="89"/>
                        <a:pt x="4" y="61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38" y="51"/>
                        <a:pt x="38" y="51"/>
                        <a:pt x="38" y="51"/>
                      </a:cubicBezTo>
                      <a:cubicBezTo>
                        <a:pt x="35" y="68"/>
                        <a:pt x="40" y="77"/>
                        <a:pt x="51" y="77"/>
                      </a:cubicBezTo>
                      <a:cubicBezTo>
                        <a:pt x="59" y="77"/>
                        <a:pt x="67" y="73"/>
                        <a:pt x="74" y="66"/>
                      </a:cubicBezTo>
                      <a:cubicBezTo>
                        <a:pt x="82" y="6"/>
                        <a:pt x="82" y="6"/>
                        <a:pt x="82" y="6"/>
                      </a:cubicBezTo>
                      <a:lnTo>
                        <a:pt x="115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4" name="Freeform 18">
                  <a:extLst>
                    <a:ext uri="{FF2B5EF4-FFF2-40B4-BE49-F238E27FC236}">
                      <a16:creationId xmlns:a16="http://schemas.microsoft.com/office/drawing/2014/main" id="{365EE61A-C7F5-4BF6-8A74-88CBC74CBE55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2353588" y="3365501"/>
                  <a:ext cx="233363" cy="236538"/>
                </a:xfrm>
                <a:custGeom>
                  <a:avLst/>
                  <a:gdLst>
                    <a:gd name="T0" fmla="*/ 138 w 141"/>
                    <a:gd name="T1" fmla="*/ 30 h 143"/>
                    <a:gd name="T2" fmla="*/ 114 w 141"/>
                    <a:gd name="T3" fmla="*/ 29 h 143"/>
                    <a:gd name="T4" fmla="*/ 117 w 141"/>
                    <a:gd name="T5" fmla="*/ 47 h 143"/>
                    <a:gd name="T6" fmla="*/ 59 w 141"/>
                    <a:gd name="T7" fmla="*/ 88 h 143"/>
                    <a:gd name="T8" fmla="*/ 54 w 141"/>
                    <a:gd name="T9" fmla="*/ 88 h 143"/>
                    <a:gd name="T10" fmla="*/ 35 w 141"/>
                    <a:gd name="T11" fmla="*/ 113 h 143"/>
                    <a:gd name="T12" fmla="*/ 84 w 141"/>
                    <a:gd name="T13" fmla="*/ 98 h 143"/>
                    <a:gd name="T14" fmla="*/ 118 w 141"/>
                    <a:gd name="T15" fmla="*/ 139 h 143"/>
                    <a:gd name="T16" fmla="*/ 84 w 141"/>
                    <a:gd name="T17" fmla="*/ 143 h 143"/>
                    <a:gd name="T18" fmla="*/ 66 w 141"/>
                    <a:gd name="T19" fmla="*/ 125 h 143"/>
                    <a:gd name="T20" fmla="*/ 18 w 141"/>
                    <a:gd name="T21" fmla="*/ 139 h 143"/>
                    <a:gd name="T22" fmla="*/ 0 w 141"/>
                    <a:gd name="T23" fmla="*/ 127 h 143"/>
                    <a:gd name="T24" fmla="*/ 27 w 141"/>
                    <a:gd name="T25" fmla="*/ 79 h 143"/>
                    <a:gd name="T26" fmla="*/ 11 w 141"/>
                    <a:gd name="T27" fmla="*/ 45 h 143"/>
                    <a:gd name="T28" fmla="*/ 71 w 141"/>
                    <a:gd name="T29" fmla="*/ 0 h 143"/>
                    <a:gd name="T30" fmla="*/ 91 w 141"/>
                    <a:gd name="T31" fmla="*/ 3 h 143"/>
                    <a:gd name="T32" fmla="*/ 141 w 141"/>
                    <a:gd name="T33" fmla="*/ 3 h 143"/>
                    <a:gd name="T34" fmla="*/ 138 w 141"/>
                    <a:gd name="T35" fmla="*/ 30 h 143"/>
                    <a:gd name="T36" fmla="*/ 87 w 141"/>
                    <a:gd name="T37" fmla="*/ 45 h 143"/>
                    <a:gd name="T38" fmla="*/ 67 w 141"/>
                    <a:gd name="T39" fmla="*/ 23 h 143"/>
                    <a:gd name="T40" fmla="*/ 42 w 141"/>
                    <a:gd name="T41" fmla="*/ 44 h 143"/>
                    <a:gd name="T42" fmla="*/ 62 w 141"/>
                    <a:gd name="T43" fmla="*/ 66 h 143"/>
                    <a:gd name="T44" fmla="*/ 87 w 141"/>
                    <a:gd name="T45" fmla="*/ 4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41" h="143">
                      <a:moveTo>
                        <a:pt x="138" y="30"/>
                      </a:moveTo>
                      <a:cubicBezTo>
                        <a:pt x="114" y="29"/>
                        <a:pt x="114" y="29"/>
                        <a:pt x="114" y="29"/>
                      </a:cubicBezTo>
                      <a:cubicBezTo>
                        <a:pt x="117" y="34"/>
                        <a:pt x="118" y="40"/>
                        <a:pt x="117" y="47"/>
                      </a:cubicBezTo>
                      <a:cubicBezTo>
                        <a:pt x="114" y="70"/>
                        <a:pt x="90" y="88"/>
                        <a:pt x="59" y="88"/>
                      </a:cubicBezTo>
                      <a:cubicBezTo>
                        <a:pt x="58" y="88"/>
                        <a:pt x="56" y="88"/>
                        <a:pt x="54" y="88"/>
                      </a:cubicBezTo>
                      <a:cubicBezTo>
                        <a:pt x="35" y="113"/>
                        <a:pt x="35" y="113"/>
                        <a:pt x="35" y="113"/>
                      </a:cubicBezTo>
                      <a:cubicBezTo>
                        <a:pt x="49" y="105"/>
                        <a:pt x="67" y="98"/>
                        <a:pt x="84" y="98"/>
                      </a:cubicBezTo>
                      <a:cubicBezTo>
                        <a:pt x="102" y="98"/>
                        <a:pt x="120" y="106"/>
                        <a:pt x="118" y="139"/>
                      </a:cubicBezTo>
                      <a:cubicBezTo>
                        <a:pt x="84" y="143"/>
                        <a:pt x="84" y="143"/>
                        <a:pt x="84" y="143"/>
                      </a:cubicBezTo>
                      <a:cubicBezTo>
                        <a:pt x="84" y="128"/>
                        <a:pt x="77" y="125"/>
                        <a:pt x="66" y="125"/>
                      </a:cubicBezTo>
                      <a:cubicBezTo>
                        <a:pt x="53" y="125"/>
                        <a:pt x="34" y="130"/>
                        <a:pt x="18" y="139"/>
                      </a:cubicBezTo>
                      <a:cubicBezTo>
                        <a:pt x="0" y="127"/>
                        <a:pt x="0" y="127"/>
                        <a:pt x="0" y="127"/>
                      </a:cubicBezTo>
                      <a:cubicBezTo>
                        <a:pt x="27" y="79"/>
                        <a:pt x="27" y="79"/>
                        <a:pt x="27" y="79"/>
                      </a:cubicBezTo>
                      <a:cubicBezTo>
                        <a:pt x="15" y="72"/>
                        <a:pt x="9" y="59"/>
                        <a:pt x="11" y="45"/>
                      </a:cubicBezTo>
                      <a:cubicBezTo>
                        <a:pt x="15" y="21"/>
                        <a:pt x="40" y="0"/>
                        <a:pt x="71" y="0"/>
                      </a:cubicBezTo>
                      <a:cubicBezTo>
                        <a:pt x="78" y="0"/>
                        <a:pt x="85" y="1"/>
                        <a:pt x="91" y="3"/>
                      </a:cubicBezTo>
                      <a:cubicBezTo>
                        <a:pt x="141" y="3"/>
                        <a:pt x="141" y="3"/>
                        <a:pt x="141" y="3"/>
                      </a:cubicBezTo>
                      <a:lnTo>
                        <a:pt x="138" y="30"/>
                      </a:lnTo>
                      <a:close/>
                      <a:moveTo>
                        <a:pt x="87" y="45"/>
                      </a:moveTo>
                      <a:cubicBezTo>
                        <a:pt x="89" y="31"/>
                        <a:pt x="79" y="23"/>
                        <a:pt x="67" y="23"/>
                      </a:cubicBezTo>
                      <a:cubicBezTo>
                        <a:pt x="55" y="23"/>
                        <a:pt x="44" y="31"/>
                        <a:pt x="42" y="44"/>
                      </a:cubicBezTo>
                      <a:cubicBezTo>
                        <a:pt x="40" y="57"/>
                        <a:pt x="50" y="66"/>
                        <a:pt x="62" y="66"/>
                      </a:cubicBezTo>
                      <a:cubicBezTo>
                        <a:pt x="74" y="66"/>
                        <a:pt x="85" y="58"/>
                        <a:pt x="87" y="45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5" name="Freeform 19">
                  <a:extLst>
                    <a:ext uri="{FF2B5EF4-FFF2-40B4-BE49-F238E27FC236}">
                      <a16:creationId xmlns:a16="http://schemas.microsoft.com/office/drawing/2014/main" id="{F91CB710-B383-43F3-B866-2051D19A7472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2588538" y="3363913"/>
                  <a:ext cx="203200" cy="176213"/>
                </a:xfrm>
                <a:custGeom>
                  <a:avLst/>
                  <a:gdLst>
                    <a:gd name="T0" fmla="*/ 4 w 123"/>
                    <a:gd name="T1" fmla="*/ 55 h 106"/>
                    <a:gd name="T2" fmla="*/ 70 w 123"/>
                    <a:gd name="T3" fmla="*/ 0 h 106"/>
                    <a:gd name="T4" fmla="*/ 119 w 123"/>
                    <a:gd name="T5" fmla="*/ 51 h 106"/>
                    <a:gd name="T6" fmla="*/ 53 w 123"/>
                    <a:gd name="T7" fmla="*/ 106 h 106"/>
                    <a:gd name="T8" fmla="*/ 4 w 123"/>
                    <a:gd name="T9" fmla="*/ 55 h 106"/>
                    <a:gd name="T10" fmla="*/ 86 w 123"/>
                    <a:gd name="T11" fmla="*/ 54 h 106"/>
                    <a:gd name="T12" fmla="*/ 65 w 123"/>
                    <a:gd name="T13" fmla="*/ 24 h 106"/>
                    <a:gd name="T14" fmla="*/ 38 w 123"/>
                    <a:gd name="T15" fmla="*/ 52 h 106"/>
                    <a:gd name="T16" fmla="*/ 59 w 123"/>
                    <a:gd name="T17" fmla="*/ 82 h 106"/>
                    <a:gd name="T18" fmla="*/ 86 w 123"/>
                    <a:gd name="T19" fmla="*/ 54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3" h="106">
                      <a:moveTo>
                        <a:pt x="4" y="55"/>
                      </a:moveTo>
                      <a:cubicBezTo>
                        <a:pt x="9" y="24"/>
                        <a:pt x="37" y="0"/>
                        <a:pt x="70" y="0"/>
                      </a:cubicBezTo>
                      <a:cubicBezTo>
                        <a:pt x="102" y="0"/>
                        <a:pt x="123" y="22"/>
                        <a:pt x="119" y="51"/>
                      </a:cubicBezTo>
                      <a:cubicBezTo>
                        <a:pt x="115" y="82"/>
                        <a:pt x="87" y="106"/>
                        <a:pt x="53" y="106"/>
                      </a:cubicBezTo>
                      <a:cubicBezTo>
                        <a:pt x="21" y="106"/>
                        <a:pt x="0" y="84"/>
                        <a:pt x="4" y="55"/>
                      </a:cubicBezTo>
                      <a:close/>
                      <a:moveTo>
                        <a:pt x="86" y="54"/>
                      </a:moveTo>
                      <a:cubicBezTo>
                        <a:pt x="88" y="36"/>
                        <a:pt x="80" y="24"/>
                        <a:pt x="65" y="24"/>
                      </a:cubicBezTo>
                      <a:cubicBezTo>
                        <a:pt x="50" y="24"/>
                        <a:pt x="40" y="35"/>
                        <a:pt x="38" y="52"/>
                      </a:cubicBezTo>
                      <a:cubicBezTo>
                        <a:pt x="35" y="70"/>
                        <a:pt x="43" y="82"/>
                        <a:pt x="59" y="82"/>
                      </a:cubicBezTo>
                      <a:cubicBezTo>
                        <a:pt x="73" y="82"/>
                        <a:pt x="83" y="71"/>
                        <a:pt x="86" y="54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sp>
            <p:nvSpPr>
              <p:cNvPr id="26" name="Rectangle 20">
                <a:extLst>
                  <a:ext uri="{FF2B5EF4-FFF2-40B4-BE49-F238E27FC236}">
                    <a16:creationId xmlns:a16="http://schemas.microsoft.com/office/drawing/2014/main" id="{F0BD5216-1B8B-4338-9D48-6F3C7DBADBB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0648109" y="5310073"/>
                <a:ext cx="1150191" cy="11513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7" name="Rectangle 21">
                <a:extLst>
                  <a:ext uri="{FF2B5EF4-FFF2-40B4-BE49-F238E27FC236}">
                    <a16:creationId xmlns:a16="http://schemas.microsoft.com/office/drawing/2014/main" id="{AC50AD3F-AA70-4094-ADEC-F9A993D27BD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0705973" y="5367936"/>
                <a:ext cx="1034463" cy="1035644"/>
              </a:xfrm>
              <a:prstGeom prst="rect">
                <a:avLst/>
              </a:prstGeom>
              <a:solidFill>
                <a:srgbClr val="FECA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8" name="Oval 22">
                <a:extLst>
                  <a:ext uri="{FF2B5EF4-FFF2-40B4-BE49-F238E27FC236}">
                    <a16:creationId xmlns:a16="http://schemas.microsoft.com/office/drawing/2014/main" id="{809AD6BF-5BA6-41C7-BE10-73407395703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0734315" y="5684416"/>
                <a:ext cx="977780" cy="402685"/>
              </a:xfrm>
              <a:prstGeom prst="ellipse">
                <a:avLst/>
              </a:prstGeom>
              <a:solidFill>
                <a:srgbClr val="0568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9" name="Freeform 23">
                <a:extLst>
                  <a:ext uri="{FF2B5EF4-FFF2-40B4-BE49-F238E27FC236}">
                    <a16:creationId xmlns:a16="http://schemas.microsoft.com/office/drawing/2014/main" id="{A689BEE4-A99B-4A5C-A110-ECBEADC28C3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179511" y="5784792"/>
                <a:ext cx="179496" cy="158240"/>
              </a:xfrm>
              <a:custGeom>
                <a:avLst/>
                <a:gdLst>
                  <a:gd name="T0" fmla="*/ 141 w 152"/>
                  <a:gd name="T1" fmla="*/ 43 h 134"/>
                  <a:gd name="T2" fmla="*/ 152 w 152"/>
                  <a:gd name="T3" fmla="*/ 0 h 134"/>
                  <a:gd name="T4" fmla="*/ 11 w 152"/>
                  <a:gd name="T5" fmla="*/ 0 h 134"/>
                  <a:gd name="T6" fmla="*/ 0 w 152"/>
                  <a:gd name="T7" fmla="*/ 43 h 134"/>
                  <a:gd name="T8" fmla="*/ 46 w 152"/>
                  <a:gd name="T9" fmla="*/ 43 h 134"/>
                  <a:gd name="T10" fmla="*/ 23 w 152"/>
                  <a:gd name="T11" fmla="*/ 134 h 134"/>
                  <a:gd name="T12" fmla="*/ 72 w 152"/>
                  <a:gd name="T13" fmla="*/ 134 h 134"/>
                  <a:gd name="T14" fmla="*/ 95 w 152"/>
                  <a:gd name="T15" fmla="*/ 43 h 134"/>
                  <a:gd name="T16" fmla="*/ 141 w 152"/>
                  <a:gd name="T17" fmla="*/ 4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2" h="134">
                    <a:moveTo>
                      <a:pt x="141" y="43"/>
                    </a:moveTo>
                    <a:lnTo>
                      <a:pt x="152" y="0"/>
                    </a:lnTo>
                    <a:lnTo>
                      <a:pt x="11" y="0"/>
                    </a:lnTo>
                    <a:lnTo>
                      <a:pt x="0" y="43"/>
                    </a:lnTo>
                    <a:lnTo>
                      <a:pt x="46" y="43"/>
                    </a:lnTo>
                    <a:lnTo>
                      <a:pt x="23" y="134"/>
                    </a:lnTo>
                    <a:lnTo>
                      <a:pt x="72" y="134"/>
                    </a:lnTo>
                    <a:lnTo>
                      <a:pt x="95" y="43"/>
                    </a:lnTo>
                    <a:lnTo>
                      <a:pt x="141" y="43"/>
                    </a:lnTo>
                    <a:close/>
                  </a:path>
                </a:pathLst>
              </a:custGeom>
              <a:solidFill>
                <a:srgbClr val="FECA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0" name="Freeform 24">
                <a:extLst>
                  <a:ext uri="{FF2B5EF4-FFF2-40B4-BE49-F238E27FC236}">
                    <a16:creationId xmlns:a16="http://schemas.microsoft.com/office/drawing/2014/main" id="{E36879E8-3339-4D5E-87CC-63DFA5A947C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910268" y="5784792"/>
                <a:ext cx="266882" cy="200752"/>
              </a:xfrm>
              <a:custGeom>
                <a:avLst/>
                <a:gdLst>
                  <a:gd name="T0" fmla="*/ 226 w 226"/>
                  <a:gd name="T1" fmla="*/ 0 h 170"/>
                  <a:gd name="T2" fmla="*/ 156 w 226"/>
                  <a:gd name="T3" fmla="*/ 0 h 170"/>
                  <a:gd name="T4" fmla="*/ 111 w 226"/>
                  <a:gd name="T5" fmla="*/ 100 h 170"/>
                  <a:gd name="T6" fmla="*/ 111 w 226"/>
                  <a:gd name="T7" fmla="*/ 0 h 170"/>
                  <a:gd name="T8" fmla="*/ 43 w 226"/>
                  <a:gd name="T9" fmla="*/ 0 h 170"/>
                  <a:gd name="T10" fmla="*/ 0 w 226"/>
                  <a:gd name="T11" fmla="*/ 170 h 170"/>
                  <a:gd name="T12" fmla="*/ 47 w 226"/>
                  <a:gd name="T13" fmla="*/ 170 h 170"/>
                  <a:gd name="T14" fmla="*/ 75 w 226"/>
                  <a:gd name="T15" fmla="*/ 61 h 170"/>
                  <a:gd name="T16" fmla="*/ 75 w 226"/>
                  <a:gd name="T17" fmla="*/ 170 h 170"/>
                  <a:gd name="T18" fmla="*/ 111 w 226"/>
                  <a:gd name="T19" fmla="*/ 170 h 170"/>
                  <a:gd name="T20" fmla="*/ 165 w 226"/>
                  <a:gd name="T21" fmla="*/ 61 h 170"/>
                  <a:gd name="T22" fmla="*/ 139 w 226"/>
                  <a:gd name="T23" fmla="*/ 170 h 170"/>
                  <a:gd name="T24" fmla="*/ 183 w 226"/>
                  <a:gd name="T25" fmla="*/ 170 h 170"/>
                  <a:gd name="T26" fmla="*/ 226 w 226"/>
                  <a:gd name="T27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6" h="170">
                    <a:moveTo>
                      <a:pt x="226" y="0"/>
                    </a:moveTo>
                    <a:lnTo>
                      <a:pt x="156" y="0"/>
                    </a:lnTo>
                    <a:lnTo>
                      <a:pt x="111" y="100"/>
                    </a:lnTo>
                    <a:lnTo>
                      <a:pt x="111" y="0"/>
                    </a:lnTo>
                    <a:lnTo>
                      <a:pt x="43" y="0"/>
                    </a:lnTo>
                    <a:lnTo>
                      <a:pt x="0" y="170"/>
                    </a:lnTo>
                    <a:lnTo>
                      <a:pt x="47" y="170"/>
                    </a:lnTo>
                    <a:lnTo>
                      <a:pt x="75" y="61"/>
                    </a:lnTo>
                    <a:lnTo>
                      <a:pt x="75" y="170"/>
                    </a:lnTo>
                    <a:lnTo>
                      <a:pt x="111" y="170"/>
                    </a:lnTo>
                    <a:lnTo>
                      <a:pt x="165" y="61"/>
                    </a:lnTo>
                    <a:lnTo>
                      <a:pt x="139" y="170"/>
                    </a:lnTo>
                    <a:lnTo>
                      <a:pt x="183" y="170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1" name="Freeform 25">
                <a:extLst>
                  <a:ext uri="{FF2B5EF4-FFF2-40B4-BE49-F238E27FC236}">
                    <a16:creationId xmlns:a16="http://schemas.microsoft.com/office/drawing/2014/main" id="{DAEE6491-753A-4F53-A93D-8EAE99602DA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322400" y="5784792"/>
                <a:ext cx="213742" cy="200752"/>
              </a:xfrm>
              <a:custGeom>
                <a:avLst/>
                <a:gdLst>
                  <a:gd name="T0" fmla="*/ 181 w 181"/>
                  <a:gd name="T1" fmla="*/ 0 h 170"/>
                  <a:gd name="T2" fmla="*/ 136 w 181"/>
                  <a:gd name="T3" fmla="*/ 0 h 170"/>
                  <a:gd name="T4" fmla="*/ 114 w 181"/>
                  <a:gd name="T5" fmla="*/ 91 h 170"/>
                  <a:gd name="T6" fmla="*/ 92 w 181"/>
                  <a:gd name="T7" fmla="*/ 0 h 170"/>
                  <a:gd name="T8" fmla="*/ 43 w 181"/>
                  <a:gd name="T9" fmla="*/ 0 h 170"/>
                  <a:gd name="T10" fmla="*/ 0 w 181"/>
                  <a:gd name="T11" fmla="*/ 170 h 170"/>
                  <a:gd name="T12" fmla="*/ 45 w 181"/>
                  <a:gd name="T13" fmla="*/ 170 h 170"/>
                  <a:gd name="T14" fmla="*/ 69 w 181"/>
                  <a:gd name="T15" fmla="*/ 78 h 170"/>
                  <a:gd name="T16" fmla="*/ 92 w 181"/>
                  <a:gd name="T17" fmla="*/ 170 h 170"/>
                  <a:gd name="T18" fmla="*/ 139 w 181"/>
                  <a:gd name="T19" fmla="*/ 170 h 170"/>
                  <a:gd name="T20" fmla="*/ 181 w 181"/>
                  <a:gd name="T21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1" h="170">
                    <a:moveTo>
                      <a:pt x="181" y="0"/>
                    </a:moveTo>
                    <a:lnTo>
                      <a:pt x="136" y="0"/>
                    </a:lnTo>
                    <a:lnTo>
                      <a:pt x="114" y="91"/>
                    </a:lnTo>
                    <a:lnTo>
                      <a:pt x="92" y="0"/>
                    </a:lnTo>
                    <a:lnTo>
                      <a:pt x="43" y="0"/>
                    </a:lnTo>
                    <a:lnTo>
                      <a:pt x="0" y="170"/>
                    </a:lnTo>
                    <a:lnTo>
                      <a:pt x="45" y="170"/>
                    </a:lnTo>
                    <a:lnTo>
                      <a:pt x="69" y="78"/>
                    </a:lnTo>
                    <a:lnTo>
                      <a:pt x="92" y="170"/>
                    </a:lnTo>
                    <a:lnTo>
                      <a:pt x="139" y="17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2" name="Freeform 26">
                <a:extLst>
                  <a:ext uri="{FF2B5EF4-FFF2-40B4-BE49-F238E27FC236}">
                    <a16:creationId xmlns:a16="http://schemas.microsoft.com/office/drawing/2014/main" id="{51F66A9F-39AB-483C-B150-6874999F0C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196044" y="5957203"/>
                <a:ext cx="64950" cy="28341"/>
              </a:xfrm>
              <a:custGeom>
                <a:avLst/>
                <a:gdLst>
                  <a:gd name="T0" fmla="*/ 6 w 55"/>
                  <a:gd name="T1" fmla="*/ 0 h 24"/>
                  <a:gd name="T2" fmla="*/ 0 w 55"/>
                  <a:gd name="T3" fmla="*/ 24 h 24"/>
                  <a:gd name="T4" fmla="*/ 49 w 55"/>
                  <a:gd name="T5" fmla="*/ 24 h 24"/>
                  <a:gd name="T6" fmla="*/ 55 w 55"/>
                  <a:gd name="T7" fmla="*/ 0 h 24"/>
                  <a:gd name="T8" fmla="*/ 6 w 55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4">
                    <a:moveTo>
                      <a:pt x="6" y="0"/>
                    </a:moveTo>
                    <a:lnTo>
                      <a:pt x="0" y="24"/>
                    </a:lnTo>
                    <a:lnTo>
                      <a:pt x="49" y="24"/>
                    </a:lnTo>
                    <a:lnTo>
                      <a:pt x="55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E524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D1C34241-1362-46D9-A5C6-5A9C64E71F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12009" y="3003684"/>
              <a:ext cx="3335482" cy="994073"/>
            </a:xfrm>
            <a:custGeom>
              <a:avLst/>
              <a:gdLst>
                <a:gd name="T0" fmla="*/ 785 w 3117"/>
                <a:gd name="T1" fmla="*/ 65 h 928"/>
                <a:gd name="T2" fmla="*/ 504 w 3117"/>
                <a:gd name="T3" fmla="*/ 556 h 928"/>
                <a:gd name="T4" fmla="*/ 132 w 3117"/>
                <a:gd name="T5" fmla="*/ 921 h 928"/>
                <a:gd name="T6" fmla="*/ 0 w 3117"/>
                <a:gd name="T7" fmla="*/ 777 h 928"/>
                <a:gd name="T8" fmla="*/ 231 w 3117"/>
                <a:gd name="T9" fmla="*/ 626 h 928"/>
                <a:gd name="T10" fmla="*/ 41 w 3117"/>
                <a:gd name="T11" fmla="*/ 65 h 928"/>
                <a:gd name="T12" fmla="*/ 276 w 3117"/>
                <a:gd name="T13" fmla="*/ 65 h 928"/>
                <a:gd name="T14" fmla="*/ 375 w 3117"/>
                <a:gd name="T15" fmla="*/ 419 h 928"/>
                <a:gd name="T16" fmla="*/ 563 w 3117"/>
                <a:gd name="T17" fmla="*/ 65 h 928"/>
                <a:gd name="T18" fmla="*/ 785 w 3117"/>
                <a:gd name="T19" fmla="*/ 65 h 928"/>
                <a:gd name="T20" fmla="*/ 1082 w 3117"/>
                <a:gd name="T21" fmla="*/ 162 h 928"/>
                <a:gd name="T22" fmla="*/ 890 w 3117"/>
                <a:gd name="T23" fmla="*/ 495 h 928"/>
                <a:gd name="T24" fmla="*/ 768 w 3117"/>
                <a:gd name="T25" fmla="*/ 412 h 928"/>
                <a:gd name="T26" fmla="*/ 867 w 3117"/>
                <a:gd name="T27" fmla="*/ 162 h 928"/>
                <a:gd name="T28" fmla="*/ 885 w 3117"/>
                <a:gd name="T29" fmla="*/ 67 h 928"/>
                <a:gd name="T30" fmla="*/ 1098 w 3117"/>
                <a:gd name="T31" fmla="*/ 67 h 928"/>
                <a:gd name="T32" fmla="*/ 1082 w 3117"/>
                <a:gd name="T33" fmla="*/ 162 h 928"/>
                <a:gd name="T34" fmla="*/ 1642 w 3117"/>
                <a:gd name="T35" fmla="*/ 654 h 928"/>
                <a:gd name="T36" fmla="*/ 1220 w 3117"/>
                <a:gd name="T37" fmla="*/ 654 h 928"/>
                <a:gd name="T38" fmla="*/ 1373 w 3117"/>
                <a:gd name="T39" fmla="*/ 759 h 928"/>
                <a:gd name="T40" fmla="*/ 1583 w 3117"/>
                <a:gd name="T41" fmla="*/ 707 h 928"/>
                <a:gd name="T42" fmla="*/ 1646 w 3117"/>
                <a:gd name="T43" fmla="*/ 824 h 928"/>
                <a:gd name="T44" fmla="*/ 1329 w 3117"/>
                <a:gd name="T45" fmla="*/ 928 h 928"/>
                <a:gd name="T46" fmla="*/ 1001 w 3117"/>
                <a:gd name="T47" fmla="*/ 636 h 928"/>
                <a:gd name="T48" fmla="*/ 1406 w 3117"/>
                <a:gd name="T49" fmla="*/ 260 h 928"/>
                <a:gd name="T50" fmla="*/ 1685 w 3117"/>
                <a:gd name="T51" fmla="*/ 497 h 928"/>
                <a:gd name="T52" fmla="*/ 1642 w 3117"/>
                <a:gd name="T53" fmla="*/ 654 h 928"/>
                <a:gd name="T54" fmla="*/ 1496 w 3117"/>
                <a:gd name="T55" fmla="*/ 500 h 928"/>
                <a:gd name="T56" fmla="*/ 1390 w 3117"/>
                <a:gd name="T57" fmla="*/ 407 h 928"/>
                <a:gd name="T58" fmla="*/ 1239 w 3117"/>
                <a:gd name="T59" fmla="*/ 510 h 928"/>
                <a:gd name="T60" fmla="*/ 1496 w 3117"/>
                <a:gd name="T61" fmla="*/ 510 h 928"/>
                <a:gd name="T62" fmla="*/ 1496 w 3117"/>
                <a:gd name="T63" fmla="*/ 500 h 928"/>
                <a:gd name="T64" fmla="*/ 2094 w 3117"/>
                <a:gd name="T65" fmla="*/ 0 h 928"/>
                <a:gd name="T66" fmla="*/ 1934 w 3117"/>
                <a:gd name="T67" fmla="*/ 900 h 928"/>
                <a:gd name="T68" fmla="*/ 1715 w 3117"/>
                <a:gd name="T69" fmla="*/ 900 h 928"/>
                <a:gd name="T70" fmla="*/ 1866 w 3117"/>
                <a:gd name="T71" fmla="*/ 44 h 928"/>
                <a:gd name="T72" fmla="*/ 2094 w 3117"/>
                <a:gd name="T73" fmla="*/ 0 h 928"/>
                <a:gd name="T74" fmla="*/ 2416 w 3117"/>
                <a:gd name="T75" fmla="*/ 0 h 928"/>
                <a:gd name="T76" fmla="*/ 2256 w 3117"/>
                <a:gd name="T77" fmla="*/ 900 h 928"/>
                <a:gd name="T78" fmla="*/ 2038 w 3117"/>
                <a:gd name="T79" fmla="*/ 900 h 928"/>
                <a:gd name="T80" fmla="*/ 2189 w 3117"/>
                <a:gd name="T81" fmla="*/ 44 h 928"/>
                <a:gd name="T82" fmla="*/ 2416 w 3117"/>
                <a:gd name="T83" fmla="*/ 0 h 928"/>
                <a:gd name="T84" fmla="*/ 3117 w 3117"/>
                <a:gd name="T85" fmla="*/ 552 h 928"/>
                <a:gd name="T86" fmla="*/ 2709 w 3117"/>
                <a:gd name="T87" fmla="*/ 928 h 928"/>
                <a:gd name="T88" fmla="*/ 2384 w 3117"/>
                <a:gd name="T89" fmla="*/ 633 h 928"/>
                <a:gd name="T90" fmla="*/ 2792 w 3117"/>
                <a:gd name="T91" fmla="*/ 260 h 928"/>
                <a:gd name="T92" fmla="*/ 3117 w 3117"/>
                <a:gd name="T93" fmla="*/ 552 h 928"/>
                <a:gd name="T94" fmla="*/ 2888 w 3117"/>
                <a:gd name="T95" fmla="*/ 556 h 928"/>
                <a:gd name="T96" fmla="*/ 2778 w 3117"/>
                <a:gd name="T97" fmla="*/ 421 h 928"/>
                <a:gd name="T98" fmla="*/ 2613 w 3117"/>
                <a:gd name="T99" fmla="*/ 628 h 928"/>
                <a:gd name="T100" fmla="*/ 2721 w 3117"/>
                <a:gd name="T101" fmla="*/ 764 h 928"/>
                <a:gd name="T102" fmla="*/ 2888 w 3117"/>
                <a:gd name="T103" fmla="*/ 556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17" h="928">
                  <a:moveTo>
                    <a:pt x="785" y="65"/>
                  </a:moveTo>
                  <a:cubicBezTo>
                    <a:pt x="504" y="556"/>
                    <a:pt x="504" y="556"/>
                    <a:pt x="504" y="556"/>
                  </a:cubicBezTo>
                  <a:cubicBezTo>
                    <a:pt x="398" y="742"/>
                    <a:pt x="306" y="833"/>
                    <a:pt x="132" y="921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80" y="744"/>
                    <a:pt x="164" y="690"/>
                    <a:pt x="231" y="626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276" y="65"/>
                    <a:pt x="276" y="65"/>
                    <a:pt x="276" y="65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563" y="65"/>
                    <a:pt x="563" y="65"/>
                    <a:pt x="563" y="65"/>
                  </a:cubicBezTo>
                  <a:lnTo>
                    <a:pt x="785" y="65"/>
                  </a:lnTo>
                  <a:close/>
                  <a:moveTo>
                    <a:pt x="1082" y="162"/>
                  </a:moveTo>
                  <a:cubicBezTo>
                    <a:pt x="1057" y="311"/>
                    <a:pt x="977" y="423"/>
                    <a:pt x="890" y="495"/>
                  </a:cubicBezTo>
                  <a:cubicBezTo>
                    <a:pt x="768" y="412"/>
                    <a:pt x="768" y="412"/>
                    <a:pt x="768" y="412"/>
                  </a:cubicBezTo>
                  <a:cubicBezTo>
                    <a:pt x="790" y="382"/>
                    <a:pt x="839" y="313"/>
                    <a:pt x="867" y="162"/>
                  </a:cubicBezTo>
                  <a:cubicBezTo>
                    <a:pt x="885" y="67"/>
                    <a:pt x="885" y="67"/>
                    <a:pt x="885" y="67"/>
                  </a:cubicBezTo>
                  <a:cubicBezTo>
                    <a:pt x="1098" y="67"/>
                    <a:pt x="1098" y="67"/>
                    <a:pt x="1098" y="67"/>
                  </a:cubicBezTo>
                  <a:lnTo>
                    <a:pt x="1082" y="162"/>
                  </a:lnTo>
                  <a:close/>
                  <a:moveTo>
                    <a:pt x="1642" y="654"/>
                  </a:moveTo>
                  <a:cubicBezTo>
                    <a:pt x="1220" y="654"/>
                    <a:pt x="1220" y="654"/>
                    <a:pt x="1220" y="654"/>
                  </a:cubicBezTo>
                  <a:cubicBezTo>
                    <a:pt x="1233" y="722"/>
                    <a:pt x="1279" y="759"/>
                    <a:pt x="1373" y="759"/>
                  </a:cubicBezTo>
                  <a:cubicBezTo>
                    <a:pt x="1445" y="759"/>
                    <a:pt x="1526" y="737"/>
                    <a:pt x="1583" y="707"/>
                  </a:cubicBezTo>
                  <a:cubicBezTo>
                    <a:pt x="1646" y="824"/>
                    <a:pt x="1646" y="824"/>
                    <a:pt x="1646" y="824"/>
                  </a:cubicBezTo>
                  <a:cubicBezTo>
                    <a:pt x="1566" y="882"/>
                    <a:pt x="1451" y="928"/>
                    <a:pt x="1329" y="928"/>
                  </a:cubicBezTo>
                  <a:cubicBezTo>
                    <a:pt x="1134" y="928"/>
                    <a:pt x="1001" y="812"/>
                    <a:pt x="1001" y="636"/>
                  </a:cubicBezTo>
                  <a:cubicBezTo>
                    <a:pt x="1001" y="430"/>
                    <a:pt x="1185" y="260"/>
                    <a:pt x="1406" y="260"/>
                  </a:cubicBezTo>
                  <a:cubicBezTo>
                    <a:pt x="1573" y="260"/>
                    <a:pt x="1685" y="358"/>
                    <a:pt x="1685" y="497"/>
                  </a:cubicBezTo>
                  <a:cubicBezTo>
                    <a:pt x="1685" y="560"/>
                    <a:pt x="1663" y="614"/>
                    <a:pt x="1642" y="654"/>
                  </a:cubicBezTo>
                  <a:close/>
                  <a:moveTo>
                    <a:pt x="1496" y="500"/>
                  </a:moveTo>
                  <a:cubicBezTo>
                    <a:pt x="1496" y="444"/>
                    <a:pt x="1454" y="407"/>
                    <a:pt x="1390" y="407"/>
                  </a:cubicBezTo>
                  <a:cubicBezTo>
                    <a:pt x="1323" y="407"/>
                    <a:pt x="1267" y="447"/>
                    <a:pt x="1239" y="510"/>
                  </a:cubicBezTo>
                  <a:cubicBezTo>
                    <a:pt x="1496" y="510"/>
                    <a:pt x="1496" y="510"/>
                    <a:pt x="1496" y="510"/>
                  </a:cubicBezTo>
                  <a:lnTo>
                    <a:pt x="1496" y="500"/>
                  </a:lnTo>
                  <a:close/>
                  <a:moveTo>
                    <a:pt x="2094" y="0"/>
                  </a:moveTo>
                  <a:cubicBezTo>
                    <a:pt x="1934" y="900"/>
                    <a:pt x="1934" y="900"/>
                    <a:pt x="1934" y="900"/>
                  </a:cubicBezTo>
                  <a:cubicBezTo>
                    <a:pt x="1715" y="900"/>
                    <a:pt x="1715" y="900"/>
                    <a:pt x="1715" y="900"/>
                  </a:cubicBezTo>
                  <a:cubicBezTo>
                    <a:pt x="1866" y="44"/>
                    <a:pt x="1866" y="44"/>
                    <a:pt x="1866" y="44"/>
                  </a:cubicBezTo>
                  <a:lnTo>
                    <a:pt x="2094" y="0"/>
                  </a:lnTo>
                  <a:close/>
                  <a:moveTo>
                    <a:pt x="2416" y="0"/>
                  </a:moveTo>
                  <a:cubicBezTo>
                    <a:pt x="2256" y="900"/>
                    <a:pt x="2256" y="900"/>
                    <a:pt x="2256" y="900"/>
                  </a:cubicBezTo>
                  <a:cubicBezTo>
                    <a:pt x="2038" y="900"/>
                    <a:pt x="2038" y="900"/>
                    <a:pt x="2038" y="900"/>
                  </a:cubicBezTo>
                  <a:cubicBezTo>
                    <a:pt x="2189" y="44"/>
                    <a:pt x="2189" y="44"/>
                    <a:pt x="2189" y="44"/>
                  </a:cubicBezTo>
                  <a:lnTo>
                    <a:pt x="2416" y="0"/>
                  </a:lnTo>
                  <a:close/>
                  <a:moveTo>
                    <a:pt x="3117" y="552"/>
                  </a:moveTo>
                  <a:cubicBezTo>
                    <a:pt x="3117" y="751"/>
                    <a:pt x="2943" y="928"/>
                    <a:pt x="2709" y="928"/>
                  </a:cubicBezTo>
                  <a:cubicBezTo>
                    <a:pt x="2518" y="928"/>
                    <a:pt x="2384" y="807"/>
                    <a:pt x="2384" y="633"/>
                  </a:cubicBezTo>
                  <a:cubicBezTo>
                    <a:pt x="2384" y="437"/>
                    <a:pt x="2556" y="260"/>
                    <a:pt x="2792" y="260"/>
                  </a:cubicBezTo>
                  <a:cubicBezTo>
                    <a:pt x="2986" y="260"/>
                    <a:pt x="3117" y="382"/>
                    <a:pt x="3117" y="552"/>
                  </a:cubicBezTo>
                  <a:close/>
                  <a:moveTo>
                    <a:pt x="2888" y="556"/>
                  </a:moveTo>
                  <a:cubicBezTo>
                    <a:pt x="2888" y="467"/>
                    <a:pt x="2851" y="421"/>
                    <a:pt x="2778" y="421"/>
                  </a:cubicBezTo>
                  <a:cubicBezTo>
                    <a:pt x="2679" y="421"/>
                    <a:pt x="2613" y="510"/>
                    <a:pt x="2613" y="628"/>
                  </a:cubicBezTo>
                  <a:cubicBezTo>
                    <a:pt x="2613" y="717"/>
                    <a:pt x="2650" y="764"/>
                    <a:pt x="2721" y="764"/>
                  </a:cubicBezTo>
                  <a:cubicBezTo>
                    <a:pt x="2820" y="764"/>
                    <a:pt x="2888" y="675"/>
                    <a:pt x="2888" y="5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31498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'ell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14383AA-406F-4934-9753-4ED3F060DFD5}"/>
              </a:ext>
            </a:extLst>
          </p:cNvPr>
          <p:cNvGrpSpPr/>
          <p:nvPr userDrawn="1"/>
        </p:nvGrpSpPr>
        <p:grpSpPr>
          <a:xfrm>
            <a:off x="1" y="677021"/>
            <a:ext cx="11798299" cy="5784424"/>
            <a:chOff x="1" y="677021"/>
            <a:chExt cx="11798299" cy="5784424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1650E10-6968-4460-A8AF-F2E779CEF2A5}"/>
                </a:ext>
              </a:extLst>
            </p:cNvPr>
            <p:cNvSpPr/>
            <p:nvPr userDrawn="1"/>
          </p:nvSpPr>
          <p:spPr>
            <a:xfrm>
              <a:off x="1" y="677021"/>
              <a:ext cx="6668655" cy="5490104"/>
            </a:xfrm>
            <a:custGeom>
              <a:avLst/>
              <a:gdLst>
                <a:gd name="connsiteX0" fmla="*/ 0 w 6668655"/>
                <a:gd name="connsiteY0" fmla="*/ 0 h 5490104"/>
                <a:gd name="connsiteX1" fmla="*/ 560043 w 6668655"/>
                <a:gd name="connsiteY1" fmla="*/ 11421 h 5490104"/>
                <a:gd name="connsiteX2" fmla="*/ 6668655 w 6668655"/>
                <a:gd name="connsiteY2" fmla="*/ 2745052 h 5490104"/>
                <a:gd name="connsiteX3" fmla="*/ 560043 w 6668655"/>
                <a:gd name="connsiteY3" fmla="*/ 5478684 h 5490104"/>
                <a:gd name="connsiteX4" fmla="*/ 0 w 6668655"/>
                <a:gd name="connsiteY4" fmla="*/ 5490104 h 5490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8655" h="5490104">
                  <a:moveTo>
                    <a:pt x="0" y="0"/>
                  </a:moveTo>
                  <a:lnTo>
                    <a:pt x="560043" y="11421"/>
                  </a:lnTo>
                  <a:cubicBezTo>
                    <a:pt x="3991160" y="152137"/>
                    <a:pt x="6668655" y="1322323"/>
                    <a:pt x="6668655" y="2745052"/>
                  </a:cubicBezTo>
                  <a:cubicBezTo>
                    <a:pt x="6668655" y="4167782"/>
                    <a:pt x="3991160" y="5337968"/>
                    <a:pt x="560043" y="5478684"/>
                  </a:cubicBezTo>
                  <a:lnTo>
                    <a:pt x="0" y="54901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D3DD1D8-0C73-4A37-A95C-268574090C54}"/>
                </a:ext>
              </a:extLst>
            </p:cNvPr>
            <p:cNvGrpSpPr/>
            <p:nvPr userDrawn="1"/>
          </p:nvGrpSpPr>
          <p:grpSpPr>
            <a:xfrm>
              <a:off x="7813964" y="5310073"/>
              <a:ext cx="3984336" cy="1151372"/>
              <a:chOff x="7813964" y="5310073"/>
              <a:chExt cx="3984336" cy="1151372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862DEE85-834B-4C70-92E6-AF11FA179D4E}"/>
                  </a:ext>
                </a:extLst>
              </p:cNvPr>
              <p:cNvGrpSpPr/>
              <p:nvPr userDrawn="1"/>
            </p:nvGrpSpPr>
            <p:grpSpPr>
              <a:xfrm>
                <a:off x="7813964" y="5788335"/>
                <a:ext cx="2358245" cy="226732"/>
                <a:chOff x="19621500" y="3297238"/>
                <a:chExt cx="3170238" cy="304801"/>
              </a:xfrm>
            </p:grpSpPr>
            <p:sp>
              <p:nvSpPr>
                <p:cNvPr id="19" name="Freeform 5">
                  <a:extLst>
                    <a:ext uri="{FF2B5EF4-FFF2-40B4-BE49-F238E27FC236}">
                      <a16:creationId xmlns:a16="http://schemas.microsoft.com/office/drawing/2014/main" id="{3A226D94-1B63-4346-8FC1-2D0B0D0F4246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19621500" y="3363913"/>
                  <a:ext cx="190500" cy="176213"/>
                </a:xfrm>
                <a:custGeom>
                  <a:avLst/>
                  <a:gdLst>
                    <a:gd name="T0" fmla="*/ 106 w 115"/>
                    <a:gd name="T1" fmla="*/ 88 h 106"/>
                    <a:gd name="T2" fmla="*/ 54 w 115"/>
                    <a:gd name="T3" fmla="*/ 106 h 106"/>
                    <a:gd name="T4" fmla="*/ 4 w 115"/>
                    <a:gd name="T5" fmla="*/ 55 h 106"/>
                    <a:gd name="T6" fmla="*/ 69 w 115"/>
                    <a:gd name="T7" fmla="*/ 0 h 106"/>
                    <a:gd name="T8" fmla="*/ 111 w 115"/>
                    <a:gd name="T9" fmla="*/ 44 h 106"/>
                    <a:gd name="T10" fmla="*/ 105 w 115"/>
                    <a:gd name="T11" fmla="*/ 61 h 106"/>
                    <a:gd name="T12" fmla="*/ 36 w 115"/>
                    <a:gd name="T13" fmla="*/ 61 h 106"/>
                    <a:gd name="T14" fmla="*/ 65 w 115"/>
                    <a:gd name="T15" fmla="*/ 81 h 106"/>
                    <a:gd name="T16" fmla="*/ 97 w 115"/>
                    <a:gd name="T17" fmla="*/ 72 h 106"/>
                    <a:gd name="T18" fmla="*/ 106 w 115"/>
                    <a:gd name="T19" fmla="*/ 88 h 106"/>
                    <a:gd name="T20" fmla="*/ 38 w 115"/>
                    <a:gd name="T21" fmla="*/ 40 h 106"/>
                    <a:gd name="T22" fmla="*/ 84 w 115"/>
                    <a:gd name="T23" fmla="*/ 40 h 106"/>
                    <a:gd name="T24" fmla="*/ 66 w 115"/>
                    <a:gd name="T25" fmla="*/ 22 h 106"/>
                    <a:gd name="T26" fmla="*/ 38 w 115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5" h="106">
                      <a:moveTo>
                        <a:pt x="106" y="88"/>
                      </a:moveTo>
                      <a:cubicBezTo>
                        <a:pt x="93" y="97"/>
                        <a:pt x="75" y="106"/>
                        <a:pt x="54" y="106"/>
                      </a:cubicBezTo>
                      <a:cubicBezTo>
                        <a:pt x="20" y="106"/>
                        <a:pt x="0" y="86"/>
                        <a:pt x="4" y="55"/>
                      </a:cubicBezTo>
                      <a:cubicBezTo>
                        <a:pt x="8" y="24"/>
                        <a:pt x="36" y="0"/>
                        <a:pt x="69" y="0"/>
                      </a:cubicBezTo>
                      <a:cubicBezTo>
                        <a:pt x="98" y="0"/>
                        <a:pt x="115" y="18"/>
                        <a:pt x="111" y="44"/>
                      </a:cubicBezTo>
                      <a:cubicBezTo>
                        <a:pt x="110" y="51"/>
                        <a:pt x="108" y="57"/>
                        <a:pt x="105" y="61"/>
                      </a:cubicBezTo>
                      <a:cubicBezTo>
                        <a:pt x="36" y="61"/>
                        <a:pt x="36" y="61"/>
                        <a:pt x="36" y="61"/>
                      </a:cubicBezTo>
                      <a:cubicBezTo>
                        <a:pt x="38" y="74"/>
                        <a:pt x="48" y="81"/>
                        <a:pt x="65" y="81"/>
                      </a:cubicBezTo>
                      <a:cubicBezTo>
                        <a:pt x="76" y="81"/>
                        <a:pt x="87" y="77"/>
                        <a:pt x="97" y="72"/>
                      </a:cubicBezTo>
                      <a:lnTo>
                        <a:pt x="106" y="88"/>
                      </a:lnTo>
                      <a:close/>
                      <a:moveTo>
                        <a:pt x="38" y="40"/>
                      </a:moveTo>
                      <a:cubicBezTo>
                        <a:pt x="84" y="40"/>
                        <a:pt x="84" y="40"/>
                        <a:pt x="84" y="40"/>
                      </a:cubicBezTo>
                      <a:cubicBezTo>
                        <a:pt x="84" y="29"/>
                        <a:pt x="78" y="22"/>
                        <a:pt x="66" y="22"/>
                      </a:cubicBezTo>
                      <a:cubicBezTo>
                        <a:pt x="56" y="22"/>
                        <a:pt x="44" y="28"/>
                        <a:pt x="38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0" name="Freeform 6">
                  <a:extLst>
                    <a:ext uri="{FF2B5EF4-FFF2-40B4-BE49-F238E27FC236}">
                      <a16:creationId xmlns:a16="http://schemas.microsoft.com/office/drawing/2014/main" id="{40C0D4B4-FBCA-4E7D-A14C-36B275690E82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9829463" y="3370263"/>
                  <a:ext cx="190500" cy="161925"/>
                </a:xfrm>
                <a:custGeom>
                  <a:avLst/>
                  <a:gdLst>
                    <a:gd name="T0" fmla="*/ 120 w 120"/>
                    <a:gd name="T1" fmla="*/ 0 h 102"/>
                    <a:gd name="T2" fmla="*/ 62 w 120"/>
                    <a:gd name="T3" fmla="*/ 102 h 102"/>
                    <a:gd name="T4" fmla="*/ 29 w 120"/>
                    <a:gd name="T5" fmla="*/ 102 h 102"/>
                    <a:gd name="T6" fmla="*/ 0 w 120"/>
                    <a:gd name="T7" fmla="*/ 0 h 102"/>
                    <a:gd name="T8" fmla="*/ 35 w 120"/>
                    <a:gd name="T9" fmla="*/ 0 h 102"/>
                    <a:gd name="T10" fmla="*/ 52 w 120"/>
                    <a:gd name="T11" fmla="*/ 67 h 102"/>
                    <a:gd name="T12" fmla="*/ 87 w 120"/>
                    <a:gd name="T13" fmla="*/ 0 h 102"/>
                    <a:gd name="T14" fmla="*/ 120 w 120"/>
                    <a:gd name="T15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0" h="102">
                      <a:moveTo>
                        <a:pt x="120" y="0"/>
                      </a:moveTo>
                      <a:lnTo>
                        <a:pt x="62" y="102"/>
                      </a:lnTo>
                      <a:lnTo>
                        <a:pt x="29" y="102"/>
                      </a:lnTo>
                      <a:lnTo>
                        <a:pt x="0" y="0"/>
                      </a:lnTo>
                      <a:lnTo>
                        <a:pt x="35" y="0"/>
                      </a:lnTo>
                      <a:lnTo>
                        <a:pt x="52" y="67"/>
                      </a:lnTo>
                      <a:lnTo>
                        <a:pt x="87" y="0"/>
                      </a:lnTo>
                      <a:lnTo>
                        <a:pt x="120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1" name="Freeform 7">
                  <a:extLst>
                    <a:ext uri="{FF2B5EF4-FFF2-40B4-BE49-F238E27FC236}">
                      <a16:creationId xmlns:a16="http://schemas.microsoft.com/office/drawing/2014/main" id="{83CFD990-3722-42A7-9550-9C9543697AA9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0013613" y="3363913"/>
                  <a:ext cx="188913" cy="176213"/>
                </a:xfrm>
                <a:custGeom>
                  <a:avLst/>
                  <a:gdLst>
                    <a:gd name="T0" fmla="*/ 106 w 114"/>
                    <a:gd name="T1" fmla="*/ 88 h 106"/>
                    <a:gd name="T2" fmla="*/ 54 w 114"/>
                    <a:gd name="T3" fmla="*/ 106 h 106"/>
                    <a:gd name="T4" fmla="*/ 4 w 114"/>
                    <a:gd name="T5" fmla="*/ 55 h 106"/>
                    <a:gd name="T6" fmla="*/ 69 w 114"/>
                    <a:gd name="T7" fmla="*/ 0 h 106"/>
                    <a:gd name="T8" fmla="*/ 111 w 114"/>
                    <a:gd name="T9" fmla="*/ 44 h 106"/>
                    <a:gd name="T10" fmla="*/ 105 w 114"/>
                    <a:gd name="T11" fmla="*/ 61 h 106"/>
                    <a:gd name="T12" fmla="*/ 35 w 114"/>
                    <a:gd name="T13" fmla="*/ 61 h 106"/>
                    <a:gd name="T14" fmla="*/ 64 w 114"/>
                    <a:gd name="T15" fmla="*/ 81 h 106"/>
                    <a:gd name="T16" fmla="*/ 97 w 114"/>
                    <a:gd name="T17" fmla="*/ 72 h 106"/>
                    <a:gd name="T18" fmla="*/ 106 w 114"/>
                    <a:gd name="T19" fmla="*/ 88 h 106"/>
                    <a:gd name="T20" fmla="*/ 38 w 114"/>
                    <a:gd name="T21" fmla="*/ 40 h 106"/>
                    <a:gd name="T22" fmla="*/ 83 w 114"/>
                    <a:gd name="T23" fmla="*/ 40 h 106"/>
                    <a:gd name="T24" fmla="*/ 66 w 114"/>
                    <a:gd name="T25" fmla="*/ 22 h 106"/>
                    <a:gd name="T26" fmla="*/ 38 w 114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4" h="106">
                      <a:moveTo>
                        <a:pt x="106" y="88"/>
                      </a:moveTo>
                      <a:cubicBezTo>
                        <a:pt x="93" y="97"/>
                        <a:pt x="75" y="106"/>
                        <a:pt x="54" y="106"/>
                      </a:cubicBezTo>
                      <a:cubicBezTo>
                        <a:pt x="20" y="106"/>
                        <a:pt x="0" y="86"/>
                        <a:pt x="4" y="55"/>
                      </a:cubicBezTo>
                      <a:cubicBezTo>
                        <a:pt x="8" y="24"/>
                        <a:pt x="36" y="0"/>
                        <a:pt x="69" y="0"/>
                      </a:cubicBezTo>
                      <a:cubicBezTo>
                        <a:pt x="98" y="0"/>
                        <a:pt x="114" y="18"/>
                        <a:pt x="111" y="44"/>
                      </a:cubicBezTo>
                      <a:cubicBezTo>
                        <a:pt x="110" y="51"/>
                        <a:pt x="107" y="57"/>
                        <a:pt x="105" y="61"/>
                      </a:cubicBezTo>
                      <a:cubicBezTo>
                        <a:pt x="35" y="61"/>
                        <a:pt x="35" y="61"/>
                        <a:pt x="35" y="61"/>
                      </a:cubicBezTo>
                      <a:cubicBezTo>
                        <a:pt x="37" y="74"/>
                        <a:pt x="47" y="81"/>
                        <a:pt x="64" y="81"/>
                      </a:cubicBezTo>
                      <a:cubicBezTo>
                        <a:pt x="76" y="81"/>
                        <a:pt x="87" y="77"/>
                        <a:pt x="97" y="72"/>
                      </a:cubicBezTo>
                      <a:lnTo>
                        <a:pt x="106" y="88"/>
                      </a:lnTo>
                      <a:close/>
                      <a:moveTo>
                        <a:pt x="38" y="40"/>
                      </a:moveTo>
                      <a:cubicBezTo>
                        <a:pt x="83" y="40"/>
                        <a:pt x="83" y="40"/>
                        <a:pt x="83" y="40"/>
                      </a:cubicBezTo>
                      <a:cubicBezTo>
                        <a:pt x="84" y="29"/>
                        <a:pt x="77" y="22"/>
                        <a:pt x="66" y="22"/>
                      </a:cubicBezTo>
                      <a:cubicBezTo>
                        <a:pt x="55" y="22"/>
                        <a:pt x="44" y="28"/>
                        <a:pt x="38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2" name="Freeform 8">
                  <a:extLst>
                    <a:ext uri="{FF2B5EF4-FFF2-40B4-BE49-F238E27FC236}">
                      <a16:creationId xmlns:a16="http://schemas.microsoft.com/office/drawing/2014/main" id="{7C7F4A8C-74E7-4FB9-8298-D443C8B044A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219988" y="3365501"/>
                  <a:ext cx="146050" cy="166688"/>
                </a:xfrm>
                <a:custGeom>
                  <a:avLst/>
                  <a:gdLst>
                    <a:gd name="T0" fmla="*/ 89 w 89"/>
                    <a:gd name="T1" fmla="*/ 2 h 100"/>
                    <a:gd name="T2" fmla="*/ 84 w 89"/>
                    <a:gd name="T3" fmla="*/ 32 h 100"/>
                    <a:gd name="T4" fmla="*/ 70 w 89"/>
                    <a:gd name="T5" fmla="*/ 30 h 100"/>
                    <a:gd name="T6" fmla="*/ 40 w 89"/>
                    <a:gd name="T7" fmla="*/ 46 h 100"/>
                    <a:gd name="T8" fmla="*/ 32 w 89"/>
                    <a:gd name="T9" fmla="*/ 100 h 100"/>
                    <a:gd name="T10" fmla="*/ 0 w 89"/>
                    <a:gd name="T11" fmla="*/ 100 h 100"/>
                    <a:gd name="T12" fmla="*/ 14 w 89"/>
                    <a:gd name="T13" fmla="*/ 6 h 100"/>
                    <a:gd name="T14" fmla="*/ 45 w 89"/>
                    <a:gd name="T15" fmla="*/ 0 h 100"/>
                    <a:gd name="T16" fmla="*/ 42 w 89"/>
                    <a:gd name="T17" fmla="*/ 22 h 100"/>
                    <a:gd name="T18" fmla="*/ 77 w 89"/>
                    <a:gd name="T19" fmla="*/ 0 h 100"/>
                    <a:gd name="T20" fmla="*/ 89 w 89"/>
                    <a:gd name="T21" fmla="*/ 2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100">
                      <a:moveTo>
                        <a:pt x="89" y="2"/>
                      </a:moveTo>
                      <a:cubicBezTo>
                        <a:pt x="84" y="32"/>
                        <a:pt x="84" y="32"/>
                        <a:pt x="84" y="32"/>
                      </a:cubicBezTo>
                      <a:cubicBezTo>
                        <a:pt x="80" y="31"/>
                        <a:pt x="75" y="30"/>
                        <a:pt x="70" y="30"/>
                      </a:cubicBezTo>
                      <a:cubicBezTo>
                        <a:pt x="56" y="30"/>
                        <a:pt x="47" y="37"/>
                        <a:pt x="40" y="46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42" y="22"/>
                        <a:pt x="42" y="22"/>
                        <a:pt x="42" y="22"/>
                      </a:cubicBezTo>
                      <a:cubicBezTo>
                        <a:pt x="52" y="8"/>
                        <a:pt x="65" y="0"/>
                        <a:pt x="77" y="0"/>
                      </a:cubicBezTo>
                      <a:cubicBezTo>
                        <a:pt x="80" y="0"/>
                        <a:pt x="85" y="1"/>
                        <a:pt x="89" y="2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3" name="Freeform 9">
                  <a:extLst>
                    <a:ext uri="{FF2B5EF4-FFF2-40B4-BE49-F238E27FC236}">
                      <a16:creationId xmlns:a16="http://schemas.microsoft.com/office/drawing/2014/main" id="{F7B9B99B-216F-4618-91FA-8336EB6BDE4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369213" y="3370263"/>
                  <a:ext cx="187325" cy="228600"/>
                </a:xfrm>
                <a:custGeom>
                  <a:avLst/>
                  <a:gdLst>
                    <a:gd name="T0" fmla="*/ 118 w 118"/>
                    <a:gd name="T1" fmla="*/ 0 h 144"/>
                    <a:gd name="T2" fmla="*/ 38 w 118"/>
                    <a:gd name="T3" fmla="*/ 144 h 144"/>
                    <a:gd name="T4" fmla="*/ 5 w 118"/>
                    <a:gd name="T5" fmla="*/ 144 h 144"/>
                    <a:gd name="T6" fmla="*/ 31 w 118"/>
                    <a:gd name="T7" fmla="*/ 102 h 144"/>
                    <a:gd name="T8" fmla="*/ 0 w 118"/>
                    <a:gd name="T9" fmla="*/ 0 h 144"/>
                    <a:gd name="T10" fmla="*/ 37 w 118"/>
                    <a:gd name="T11" fmla="*/ 0 h 144"/>
                    <a:gd name="T12" fmla="*/ 53 w 118"/>
                    <a:gd name="T13" fmla="*/ 64 h 144"/>
                    <a:gd name="T14" fmla="*/ 86 w 118"/>
                    <a:gd name="T15" fmla="*/ 0 h 144"/>
                    <a:gd name="T16" fmla="*/ 118 w 118"/>
                    <a:gd name="T17" fmla="*/ 0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8" h="144">
                      <a:moveTo>
                        <a:pt x="118" y="0"/>
                      </a:moveTo>
                      <a:lnTo>
                        <a:pt x="38" y="144"/>
                      </a:lnTo>
                      <a:lnTo>
                        <a:pt x="5" y="144"/>
                      </a:lnTo>
                      <a:lnTo>
                        <a:pt x="31" y="102"/>
                      </a:lnTo>
                      <a:lnTo>
                        <a:pt x="0" y="0"/>
                      </a:lnTo>
                      <a:lnTo>
                        <a:pt x="37" y="0"/>
                      </a:lnTo>
                      <a:lnTo>
                        <a:pt x="53" y="64"/>
                      </a:lnTo>
                      <a:lnTo>
                        <a:pt x="86" y="0"/>
                      </a:lnTo>
                      <a:lnTo>
                        <a:pt x="118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4" name="Freeform 10">
                  <a:extLst>
                    <a:ext uri="{FF2B5EF4-FFF2-40B4-BE49-F238E27FC236}">
                      <a16:creationId xmlns:a16="http://schemas.microsoft.com/office/drawing/2014/main" id="{AE1C6143-B7CF-427C-B893-90E0AFADA39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561300" y="3370263"/>
                  <a:ext cx="266700" cy="161925"/>
                </a:xfrm>
                <a:custGeom>
                  <a:avLst/>
                  <a:gdLst>
                    <a:gd name="T0" fmla="*/ 168 w 168"/>
                    <a:gd name="T1" fmla="*/ 0 h 102"/>
                    <a:gd name="T2" fmla="*/ 119 w 168"/>
                    <a:gd name="T3" fmla="*/ 102 h 102"/>
                    <a:gd name="T4" fmla="*/ 88 w 168"/>
                    <a:gd name="T5" fmla="*/ 102 h 102"/>
                    <a:gd name="T6" fmla="*/ 76 w 168"/>
                    <a:gd name="T7" fmla="*/ 45 h 102"/>
                    <a:gd name="T8" fmla="*/ 52 w 168"/>
                    <a:gd name="T9" fmla="*/ 102 h 102"/>
                    <a:gd name="T10" fmla="*/ 20 w 168"/>
                    <a:gd name="T11" fmla="*/ 102 h 102"/>
                    <a:gd name="T12" fmla="*/ 0 w 168"/>
                    <a:gd name="T13" fmla="*/ 0 h 102"/>
                    <a:gd name="T14" fmla="*/ 34 w 168"/>
                    <a:gd name="T15" fmla="*/ 0 h 102"/>
                    <a:gd name="T16" fmla="*/ 43 w 168"/>
                    <a:gd name="T17" fmla="*/ 67 h 102"/>
                    <a:gd name="T18" fmla="*/ 70 w 168"/>
                    <a:gd name="T19" fmla="*/ 0 h 102"/>
                    <a:gd name="T20" fmla="*/ 100 w 168"/>
                    <a:gd name="T21" fmla="*/ 0 h 102"/>
                    <a:gd name="T22" fmla="*/ 111 w 168"/>
                    <a:gd name="T23" fmla="*/ 67 h 102"/>
                    <a:gd name="T24" fmla="*/ 137 w 168"/>
                    <a:gd name="T25" fmla="*/ 0 h 102"/>
                    <a:gd name="T26" fmla="*/ 168 w 168"/>
                    <a:gd name="T27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8" h="102">
                      <a:moveTo>
                        <a:pt x="168" y="0"/>
                      </a:moveTo>
                      <a:lnTo>
                        <a:pt x="119" y="102"/>
                      </a:lnTo>
                      <a:lnTo>
                        <a:pt x="88" y="102"/>
                      </a:lnTo>
                      <a:lnTo>
                        <a:pt x="76" y="45"/>
                      </a:lnTo>
                      <a:lnTo>
                        <a:pt x="52" y="102"/>
                      </a:lnTo>
                      <a:lnTo>
                        <a:pt x="20" y="102"/>
                      </a:lnTo>
                      <a:lnTo>
                        <a:pt x="0" y="0"/>
                      </a:lnTo>
                      <a:lnTo>
                        <a:pt x="34" y="0"/>
                      </a:lnTo>
                      <a:lnTo>
                        <a:pt x="43" y="67"/>
                      </a:lnTo>
                      <a:lnTo>
                        <a:pt x="70" y="0"/>
                      </a:lnTo>
                      <a:lnTo>
                        <a:pt x="100" y="0"/>
                      </a:lnTo>
                      <a:lnTo>
                        <a:pt x="111" y="67"/>
                      </a:lnTo>
                      <a:lnTo>
                        <a:pt x="137" y="0"/>
                      </a:lnTo>
                      <a:lnTo>
                        <a:pt x="168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5" name="Freeform 11">
                  <a:extLst>
                    <a:ext uri="{FF2B5EF4-FFF2-40B4-BE49-F238E27FC236}">
                      <a16:creationId xmlns:a16="http://schemas.microsoft.com/office/drawing/2014/main" id="{FBFCAFDA-A5EE-41A1-8E72-83BDEE516B3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831175" y="3297238"/>
                  <a:ext cx="192088" cy="234950"/>
                </a:xfrm>
                <a:custGeom>
                  <a:avLst/>
                  <a:gdLst>
                    <a:gd name="T0" fmla="*/ 112 w 116"/>
                    <a:gd name="T1" fmla="*/ 84 h 142"/>
                    <a:gd name="T2" fmla="*/ 103 w 116"/>
                    <a:gd name="T3" fmla="*/ 142 h 142"/>
                    <a:gd name="T4" fmla="*/ 71 w 116"/>
                    <a:gd name="T5" fmla="*/ 142 h 142"/>
                    <a:gd name="T6" fmla="*/ 78 w 116"/>
                    <a:gd name="T7" fmla="*/ 94 h 142"/>
                    <a:gd name="T8" fmla="*/ 64 w 116"/>
                    <a:gd name="T9" fmla="*/ 69 h 142"/>
                    <a:gd name="T10" fmla="*/ 41 w 116"/>
                    <a:gd name="T11" fmla="*/ 81 h 142"/>
                    <a:gd name="T12" fmla="*/ 32 w 116"/>
                    <a:gd name="T13" fmla="*/ 142 h 142"/>
                    <a:gd name="T14" fmla="*/ 0 w 116"/>
                    <a:gd name="T15" fmla="*/ 142 h 142"/>
                    <a:gd name="T16" fmla="*/ 19 w 116"/>
                    <a:gd name="T17" fmla="*/ 6 h 142"/>
                    <a:gd name="T18" fmla="*/ 52 w 116"/>
                    <a:gd name="T19" fmla="*/ 0 h 142"/>
                    <a:gd name="T20" fmla="*/ 44 w 116"/>
                    <a:gd name="T21" fmla="*/ 57 h 142"/>
                    <a:gd name="T22" fmla="*/ 81 w 116"/>
                    <a:gd name="T23" fmla="*/ 42 h 142"/>
                    <a:gd name="T24" fmla="*/ 112 w 116"/>
                    <a:gd name="T25" fmla="*/ 84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6" h="142">
                      <a:moveTo>
                        <a:pt x="112" y="84"/>
                      </a:moveTo>
                      <a:cubicBezTo>
                        <a:pt x="103" y="142"/>
                        <a:pt x="103" y="142"/>
                        <a:pt x="103" y="142"/>
                      </a:cubicBezTo>
                      <a:cubicBezTo>
                        <a:pt x="71" y="142"/>
                        <a:pt x="71" y="142"/>
                        <a:pt x="71" y="142"/>
                      </a:cubicBezTo>
                      <a:cubicBezTo>
                        <a:pt x="78" y="94"/>
                        <a:pt x="78" y="94"/>
                        <a:pt x="78" y="94"/>
                      </a:cubicBezTo>
                      <a:cubicBezTo>
                        <a:pt x="80" y="78"/>
                        <a:pt x="76" y="69"/>
                        <a:pt x="64" y="69"/>
                      </a:cubicBezTo>
                      <a:cubicBezTo>
                        <a:pt x="56" y="69"/>
                        <a:pt x="47" y="74"/>
                        <a:pt x="41" y="81"/>
                      </a:cubicBezTo>
                      <a:cubicBezTo>
                        <a:pt x="32" y="142"/>
                        <a:pt x="32" y="142"/>
                        <a:pt x="32" y="142"/>
                      </a:cubicBezTo>
                      <a:cubicBezTo>
                        <a:pt x="0" y="142"/>
                        <a:pt x="0" y="142"/>
                        <a:pt x="0" y="142"/>
                      </a:cubicBezTo>
                      <a:cubicBezTo>
                        <a:pt x="19" y="6"/>
                        <a:pt x="19" y="6"/>
                        <a:pt x="19" y="6"/>
                      </a:cubicBezTo>
                      <a:cubicBezTo>
                        <a:pt x="52" y="0"/>
                        <a:pt x="52" y="0"/>
                        <a:pt x="52" y="0"/>
                      </a:cubicBezTo>
                      <a:cubicBezTo>
                        <a:pt x="44" y="57"/>
                        <a:pt x="44" y="57"/>
                        <a:pt x="44" y="57"/>
                      </a:cubicBezTo>
                      <a:cubicBezTo>
                        <a:pt x="54" y="47"/>
                        <a:pt x="68" y="42"/>
                        <a:pt x="81" y="42"/>
                      </a:cubicBezTo>
                      <a:cubicBezTo>
                        <a:pt x="101" y="42"/>
                        <a:pt x="116" y="56"/>
                        <a:pt x="112" y="84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6" name="Freeform 12">
                  <a:extLst>
                    <a:ext uri="{FF2B5EF4-FFF2-40B4-BE49-F238E27FC236}">
                      <a16:creationId xmlns:a16="http://schemas.microsoft.com/office/drawing/2014/main" id="{01B5A82B-ECF4-4940-9464-D51159EEAA61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1037550" y="3363913"/>
                  <a:ext cx="190500" cy="176213"/>
                </a:xfrm>
                <a:custGeom>
                  <a:avLst/>
                  <a:gdLst>
                    <a:gd name="T0" fmla="*/ 106 w 115"/>
                    <a:gd name="T1" fmla="*/ 88 h 106"/>
                    <a:gd name="T2" fmla="*/ 55 w 115"/>
                    <a:gd name="T3" fmla="*/ 106 h 106"/>
                    <a:gd name="T4" fmla="*/ 5 w 115"/>
                    <a:gd name="T5" fmla="*/ 55 h 106"/>
                    <a:gd name="T6" fmla="*/ 70 w 115"/>
                    <a:gd name="T7" fmla="*/ 0 h 106"/>
                    <a:gd name="T8" fmla="*/ 111 w 115"/>
                    <a:gd name="T9" fmla="*/ 44 h 106"/>
                    <a:gd name="T10" fmla="*/ 106 w 115"/>
                    <a:gd name="T11" fmla="*/ 61 h 106"/>
                    <a:gd name="T12" fmla="*/ 36 w 115"/>
                    <a:gd name="T13" fmla="*/ 61 h 106"/>
                    <a:gd name="T14" fmla="*/ 65 w 115"/>
                    <a:gd name="T15" fmla="*/ 81 h 106"/>
                    <a:gd name="T16" fmla="*/ 98 w 115"/>
                    <a:gd name="T17" fmla="*/ 72 h 106"/>
                    <a:gd name="T18" fmla="*/ 106 w 115"/>
                    <a:gd name="T19" fmla="*/ 88 h 106"/>
                    <a:gd name="T20" fmla="*/ 39 w 115"/>
                    <a:gd name="T21" fmla="*/ 40 h 106"/>
                    <a:gd name="T22" fmla="*/ 84 w 115"/>
                    <a:gd name="T23" fmla="*/ 40 h 106"/>
                    <a:gd name="T24" fmla="*/ 66 w 115"/>
                    <a:gd name="T25" fmla="*/ 22 h 106"/>
                    <a:gd name="T26" fmla="*/ 39 w 115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5" h="106">
                      <a:moveTo>
                        <a:pt x="106" y="88"/>
                      </a:moveTo>
                      <a:cubicBezTo>
                        <a:pt x="94" y="97"/>
                        <a:pt x="76" y="106"/>
                        <a:pt x="55" y="106"/>
                      </a:cubicBezTo>
                      <a:cubicBezTo>
                        <a:pt x="21" y="106"/>
                        <a:pt x="0" y="86"/>
                        <a:pt x="5" y="55"/>
                      </a:cubicBezTo>
                      <a:cubicBezTo>
                        <a:pt x="9" y="24"/>
                        <a:pt x="37" y="0"/>
                        <a:pt x="70" y="0"/>
                      </a:cubicBezTo>
                      <a:cubicBezTo>
                        <a:pt x="98" y="0"/>
                        <a:pt x="115" y="18"/>
                        <a:pt x="111" y="44"/>
                      </a:cubicBezTo>
                      <a:cubicBezTo>
                        <a:pt x="110" y="51"/>
                        <a:pt x="108" y="57"/>
                        <a:pt x="106" y="61"/>
                      </a:cubicBezTo>
                      <a:cubicBezTo>
                        <a:pt x="36" y="61"/>
                        <a:pt x="36" y="61"/>
                        <a:pt x="36" y="61"/>
                      </a:cubicBezTo>
                      <a:cubicBezTo>
                        <a:pt x="38" y="74"/>
                        <a:pt x="48" y="81"/>
                        <a:pt x="65" y="81"/>
                      </a:cubicBezTo>
                      <a:cubicBezTo>
                        <a:pt x="76" y="81"/>
                        <a:pt x="88" y="77"/>
                        <a:pt x="98" y="72"/>
                      </a:cubicBezTo>
                      <a:lnTo>
                        <a:pt x="106" y="88"/>
                      </a:lnTo>
                      <a:close/>
                      <a:moveTo>
                        <a:pt x="39" y="40"/>
                      </a:moveTo>
                      <a:cubicBezTo>
                        <a:pt x="84" y="40"/>
                        <a:pt x="84" y="40"/>
                        <a:pt x="84" y="40"/>
                      </a:cubicBezTo>
                      <a:cubicBezTo>
                        <a:pt x="84" y="29"/>
                        <a:pt x="78" y="22"/>
                        <a:pt x="66" y="22"/>
                      </a:cubicBezTo>
                      <a:cubicBezTo>
                        <a:pt x="56" y="22"/>
                        <a:pt x="44" y="28"/>
                        <a:pt x="39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7" name="Freeform 13">
                  <a:extLst>
                    <a:ext uri="{FF2B5EF4-FFF2-40B4-BE49-F238E27FC236}">
                      <a16:creationId xmlns:a16="http://schemas.microsoft.com/office/drawing/2014/main" id="{1BC4C15D-A823-4DB9-BD0C-6F6A79FF697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1245513" y="3365501"/>
                  <a:ext cx="144463" cy="166688"/>
                </a:xfrm>
                <a:custGeom>
                  <a:avLst/>
                  <a:gdLst>
                    <a:gd name="T0" fmla="*/ 88 w 88"/>
                    <a:gd name="T1" fmla="*/ 2 h 100"/>
                    <a:gd name="T2" fmla="*/ 84 w 88"/>
                    <a:gd name="T3" fmla="*/ 32 h 100"/>
                    <a:gd name="T4" fmla="*/ 70 w 88"/>
                    <a:gd name="T5" fmla="*/ 30 h 100"/>
                    <a:gd name="T6" fmla="*/ 40 w 88"/>
                    <a:gd name="T7" fmla="*/ 46 h 100"/>
                    <a:gd name="T8" fmla="*/ 32 w 88"/>
                    <a:gd name="T9" fmla="*/ 100 h 100"/>
                    <a:gd name="T10" fmla="*/ 0 w 88"/>
                    <a:gd name="T11" fmla="*/ 100 h 100"/>
                    <a:gd name="T12" fmla="*/ 13 w 88"/>
                    <a:gd name="T13" fmla="*/ 6 h 100"/>
                    <a:gd name="T14" fmla="*/ 45 w 88"/>
                    <a:gd name="T15" fmla="*/ 0 h 100"/>
                    <a:gd name="T16" fmla="*/ 42 w 88"/>
                    <a:gd name="T17" fmla="*/ 22 h 100"/>
                    <a:gd name="T18" fmla="*/ 77 w 88"/>
                    <a:gd name="T19" fmla="*/ 0 h 100"/>
                    <a:gd name="T20" fmla="*/ 88 w 88"/>
                    <a:gd name="T21" fmla="*/ 2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8" h="100">
                      <a:moveTo>
                        <a:pt x="88" y="2"/>
                      </a:moveTo>
                      <a:cubicBezTo>
                        <a:pt x="84" y="32"/>
                        <a:pt x="84" y="32"/>
                        <a:pt x="84" y="32"/>
                      </a:cubicBezTo>
                      <a:cubicBezTo>
                        <a:pt x="80" y="31"/>
                        <a:pt x="74" y="30"/>
                        <a:pt x="70" y="30"/>
                      </a:cubicBezTo>
                      <a:cubicBezTo>
                        <a:pt x="56" y="30"/>
                        <a:pt x="47" y="37"/>
                        <a:pt x="40" y="46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13" y="6"/>
                        <a:pt x="13" y="6"/>
                        <a:pt x="13" y="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42" y="22"/>
                        <a:pt x="42" y="22"/>
                        <a:pt x="42" y="22"/>
                      </a:cubicBezTo>
                      <a:cubicBezTo>
                        <a:pt x="52" y="8"/>
                        <a:pt x="65" y="0"/>
                        <a:pt x="77" y="0"/>
                      </a:cubicBezTo>
                      <a:cubicBezTo>
                        <a:pt x="80" y="0"/>
                        <a:pt x="85" y="1"/>
                        <a:pt x="88" y="2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8" name="Freeform 14">
                  <a:extLst>
                    <a:ext uri="{FF2B5EF4-FFF2-40B4-BE49-F238E27FC236}">
                      <a16:creationId xmlns:a16="http://schemas.microsoft.com/office/drawing/2014/main" id="{158158B5-D259-4797-89FC-526093CB4B04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1389975" y="3363913"/>
                  <a:ext cx="190500" cy="176213"/>
                </a:xfrm>
                <a:custGeom>
                  <a:avLst/>
                  <a:gdLst>
                    <a:gd name="T0" fmla="*/ 106 w 115"/>
                    <a:gd name="T1" fmla="*/ 88 h 106"/>
                    <a:gd name="T2" fmla="*/ 54 w 115"/>
                    <a:gd name="T3" fmla="*/ 106 h 106"/>
                    <a:gd name="T4" fmla="*/ 4 w 115"/>
                    <a:gd name="T5" fmla="*/ 55 h 106"/>
                    <a:gd name="T6" fmla="*/ 69 w 115"/>
                    <a:gd name="T7" fmla="*/ 0 h 106"/>
                    <a:gd name="T8" fmla="*/ 111 w 115"/>
                    <a:gd name="T9" fmla="*/ 44 h 106"/>
                    <a:gd name="T10" fmla="*/ 105 w 115"/>
                    <a:gd name="T11" fmla="*/ 61 h 106"/>
                    <a:gd name="T12" fmla="*/ 36 w 115"/>
                    <a:gd name="T13" fmla="*/ 61 h 106"/>
                    <a:gd name="T14" fmla="*/ 64 w 115"/>
                    <a:gd name="T15" fmla="*/ 81 h 106"/>
                    <a:gd name="T16" fmla="*/ 97 w 115"/>
                    <a:gd name="T17" fmla="*/ 72 h 106"/>
                    <a:gd name="T18" fmla="*/ 106 w 115"/>
                    <a:gd name="T19" fmla="*/ 88 h 106"/>
                    <a:gd name="T20" fmla="*/ 38 w 115"/>
                    <a:gd name="T21" fmla="*/ 40 h 106"/>
                    <a:gd name="T22" fmla="*/ 84 w 115"/>
                    <a:gd name="T23" fmla="*/ 40 h 106"/>
                    <a:gd name="T24" fmla="*/ 66 w 115"/>
                    <a:gd name="T25" fmla="*/ 22 h 106"/>
                    <a:gd name="T26" fmla="*/ 38 w 115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5" h="106">
                      <a:moveTo>
                        <a:pt x="106" y="88"/>
                      </a:moveTo>
                      <a:cubicBezTo>
                        <a:pt x="93" y="97"/>
                        <a:pt x="75" y="106"/>
                        <a:pt x="54" y="106"/>
                      </a:cubicBezTo>
                      <a:cubicBezTo>
                        <a:pt x="20" y="106"/>
                        <a:pt x="0" y="86"/>
                        <a:pt x="4" y="55"/>
                      </a:cubicBezTo>
                      <a:cubicBezTo>
                        <a:pt x="8" y="24"/>
                        <a:pt x="36" y="0"/>
                        <a:pt x="69" y="0"/>
                      </a:cubicBezTo>
                      <a:cubicBezTo>
                        <a:pt x="98" y="0"/>
                        <a:pt x="115" y="18"/>
                        <a:pt x="111" y="44"/>
                      </a:cubicBezTo>
                      <a:cubicBezTo>
                        <a:pt x="110" y="51"/>
                        <a:pt x="108" y="57"/>
                        <a:pt x="105" y="61"/>
                      </a:cubicBezTo>
                      <a:cubicBezTo>
                        <a:pt x="36" y="61"/>
                        <a:pt x="36" y="61"/>
                        <a:pt x="36" y="61"/>
                      </a:cubicBezTo>
                      <a:cubicBezTo>
                        <a:pt x="38" y="74"/>
                        <a:pt x="48" y="81"/>
                        <a:pt x="64" y="81"/>
                      </a:cubicBezTo>
                      <a:cubicBezTo>
                        <a:pt x="76" y="81"/>
                        <a:pt x="87" y="77"/>
                        <a:pt x="97" y="72"/>
                      </a:cubicBezTo>
                      <a:lnTo>
                        <a:pt x="106" y="88"/>
                      </a:lnTo>
                      <a:close/>
                      <a:moveTo>
                        <a:pt x="38" y="40"/>
                      </a:moveTo>
                      <a:cubicBezTo>
                        <a:pt x="84" y="40"/>
                        <a:pt x="84" y="40"/>
                        <a:pt x="84" y="40"/>
                      </a:cubicBezTo>
                      <a:cubicBezTo>
                        <a:pt x="84" y="29"/>
                        <a:pt x="78" y="22"/>
                        <a:pt x="66" y="22"/>
                      </a:cubicBezTo>
                      <a:cubicBezTo>
                        <a:pt x="56" y="22"/>
                        <a:pt x="44" y="28"/>
                        <a:pt x="38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9" name="Freeform 15">
                  <a:extLst>
                    <a:ext uri="{FF2B5EF4-FFF2-40B4-BE49-F238E27FC236}">
                      <a16:creationId xmlns:a16="http://schemas.microsoft.com/office/drawing/2014/main" id="{B410B6E0-AD3E-45B1-A8A7-1856AF58425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1678900" y="3370263"/>
                  <a:ext cx="184150" cy="228600"/>
                </a:xfrm>
                <a:custGeom>
                  <a:avLst/>
                  <a:gdLst>
                    <a:gd name="T0" fmla="*/ 116 w 116"/>
                    <a:gd name="T1" fmla="*/ 0 h 144"/>
                    <a:gd name="T2" fmla="*/ 36 w 116"/>
                    <a:gd name="T3" fmla="*/ 144 h 144"/>
                    <a:gd name="T4" fmla="*/ 4 w 116"/>
                    <a:gd name="T5" fmla="*/ 144 h 144"/>
                    <a:gd name="T6" fmla="*/ 29 w 116"/>
                    <a:gd name="T7" fmla="*/ 102 h 144"/>
                    <a:gd name="T8" fmla="*/ 0 w 116"/>
                    <a:gd name="T9" fmla="*/ 0 h 144"/>
                    <a:gd name="T10" fmla="*/ 35 w 116"/>
                    <a:gd name="T11" fmla="*/ 0 h 144"/>
                    <a:gd name="T12" fmla="*/ 51 w 116"/>
                    <a:gd name="T13" fmla="*/ 64 h 144"/>
                    <a:gd name="T14" fmla="*/ 84 w 116"/>
                    <a:gd name="T15" fmla="*/ 0 h 144"/>
                    <a:gd name="T16" fmla="*/ 116 w 116"/>
                    <a:gd name="T17" fmla="*/ 0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144">
                      <a:moveTo>
                        <a:pt x="116" y="0"/>
                      </a:moveTo>
                      <a:lnTo>
                        <a:pt x="36" y="144"/>
                      </a:lnTo>
                      <a:lnTo>
                        <a:pt x="4" y="144"/>
                      </a:lnTo>
                      <a:lnTo>
                        <a:pt x="29" y="102"/>
                      </a:lnTo>
                      <a:lnTo>
                        <a:pt x="0" y="0"/>
                      </a:lnTo>
                      <a:lnTo>
                        <a:pt x="35" y="0"/>
                      </a:lnTo>
                      <a:lnTo>
                        <a:pt x="51" y="64"/>
                      </a:lnTo>
                      <a:lnTo>
                        <a:pt x="84" y="0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0" name="Freeform 16">
                  <a:extLst>
                    <a:ext uri="{FF2B5EF4-FFF2-40B4-BE49-F238E27FC236}">
                      <a16:creationId xmlns:a16="http://schemas.microsoft.com/office/drawing/2014/main" id="{67A4ADF5-018F-4E65-AEBA-6F81AA6D6A94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1858288" y="3363913"/>
                  <a:ext cx="203200" cy="176213"/>
                </a:xfrm>
                <a:custGeom>
                  <a:avLst/>
                  <a:gdLst>
                    <a:gd name="T0" fmla="*/ 4 w 123"/>
                    <a:gd name="T1" fmla="*/ 55 h 106"/>
                    <a:gd name="T2" fmla="*/ 70 w 123"/>
                    <a:gd name="T3" fmla="*/ 0 h 106"/>
                    <a:gd name="T4" fmla="*/ 119 w 123"/>
                    <a:gd name="T5" fmla="*/ 51 h 106"/>
                    <a:gd name="T6" fmla="*/ 53 w 123"/>
                    <a:gd name="T7" fmla="*/ 106 h 106"/>
                    <a:gd name="T8" fmla="*/ 4 w 123"/>
                    <a:gd name="T9" fmla="*/ 55 h 106"/>
                    <a:gd name="T10" fmla="*/ 86 w 123"/>
                    <a:gd name="T11" fmla="*/ 54 h 106"/>
                    <a:gd name="T12" fmla="*/ 65 w 123"/>
                    <a:gd name="T13" fmla="*/ 24 h 106"/>
                    <a:gd name="T14" fmla="*/ 38 w 123"/>
                    <a:gd name="T15" fmla="*/ 52 h 106"/>
                    <a:gd name="T16" fmla="*/ 59 w 123"/>
                    <a:gd name="T17" fmla="*/ 82 h 106"/>
                    <a:gd name="T18" fmla="*/ 86 w 123"/>
                    <a:gd name="T19" fmla="*/ 54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3" h="106">
                      <a:moveTo>
                        <a:pt x="4" y="55"/>
                      </a:moveTo>
                      <a:cubicBezTo>
                        <a:pt x="9" y="24"/>
                        <a:pt x="37" y="0"/>
                        <a:pt x="70" y="0"/>
                      </a:cubicBezTo>
                      <a:cubicBezTo>
                        <a:pt x="102" y="0"/>
                        <a:pt x="123" y="22"/>
                        <a:pt x="119" y="51"/>
                      </a:cubicBezTo>
                      <a:cubicBezTo>
                        <a:pt x="115" y="82"/>
                        <a:pt x="87" y="106"/>
                        <a:pt x="53" y="106"/>
                      </a:cubicBezTo>
                      <a:cubicBezTo>
                        <a:pt x="22" y="106"/>
                        <a:pt x="0" y="84"/>
                        <a:pt x="4" y="55"/>
                      </a:cubicBezTo>
                      <a:close/>
                      <a:moveTo>
                        <a:pt x="86" y="54"/>
                      </a:moveTo>
                      <a:cubicBezTo>
                        <a:pt x="89" y="36"/>
                        <a:pt x="80" y="24"/>
                        <a:pt x="65" y="24"/>
                      </a:cubicBezTo>
                      <a:cubicBezTo>
                        <a:pt x="50" y="24"/>
                        <a:pt x="40" y="35"/>
                        <a:pt x="38" y="52"/>
                      </a:cubicBezTo>
                      <a:cubicBezTo>
                        <a:pt x="35" y="70"/>
                        <a:pt x="43" y="82"/>
                        <a:pt x="59" y="82"/>
                      </a:cubicBezTo>
                      <a:cubicBezTo>
                        <a:pt x="73" y="82"/>
                        <a:pt x="84" y="71"/>
                        <a:pt x="86" y="54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" name="Freeform 17">
                  <a:extLst>
                    <a:ext uri="{FF2B5EF4-FFF2-40B4-BE49-F238E27FC236}">
                      <a16:creationId xmlns:a16="http://schemas.microsoft.com/office/drawing/2014/main" id="{D2A47364-3209-476A-9BEC-5D009E103D6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2078950" y="3365501"/>
                  <a:ext cx="190500" cy="171450"/>
                </a:xfrm>
                <a:custGeom>
                  <a:avLst/>
                  <a:gdLst>
                    <a:gd name="T0" fmla="*/ 115 w 115"/>
                    <a:gd name="T1" fmla="*/ 0 h 103"/>
                    <a:gd name="T2" fmla="*/ 101 w 115"/>
                    <a:gd name="T3" fmla="*/ 100 h 103"/>
                    <a:gd name="T4" fmla="*/ 70 w 115"/>
                    <a:gd name="T5" fmla="*/ 100 h 103"/>
                    <a:gd name="T6" fmla="*/ 72 w 115"/>
                    <a:gd name="T7" fmla="*/ 88 h 103"/>
                    <a:gd name="T8" fmla="*/ 35 w 115"/>
                    <a:gd name="T9" fmla="*/ 103 h 103"/>
                    <a:gd name="T10" fmla="*/ 4 w 115"/>
                    <a:gd name="T11" fmla="*/ 61 h 103"/>
                    <a:gd name="T12" fmla="*/ 12 w 115"/>
                    <a:gd name="T13" fmla="*/ 6 h 103"/>
                    <a:gd name="T14" fmla="*/ 45 w 115"/>
                    <a:gd name="T15" fmla="*/ 0 h 103"/>
                    <a:gd name="T16" fmla="*/ 38 w 115"/>
                    <a:gd name="T17" fmla="*/ 51 h 103"/>
                    <a:gd name="T18" fmla="*/ 51 w 115"/>
                    <a:gd name="T19" fmla="*/ 77 h 103"/>
                    <a:gd name="T20" fmla="*/ 74 w 115"/>
                    <a:gd name="T21" fmla="*/ 66 h 103"/>
                    <a:gd name="T22" fmla="*/ 82 w 115"/>
                    <a:gd name="T23" fmla="*/ 6 h 103"/>
                    <a:gd name="T24" fmla="*/ 115 w 115"/>
                    <a:gd name="T25" fmla="*/ 0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5" h="103">
                      <a:moveTo>
                        <a:pt x="115" y="0"/>
                      </a:moveTo>
                      <a:cubicBezTo>
                        <a:pt x="101" y="100"/>
                        <a:pt x="101" y="100"/>
                        <a:pt x="101" y="100"/>
                      </a:cubicBezTo>
                      <a:cubicBezTo>
                        <a:pt x="70" y="100"/>
                        <a:pt x="70" y="100"/>
                        <a:pt x="70" y="100"/>
                      </a:cubicBezTo>
                      <a:cubicBezTo>
                        <a:pt x="72" y="88"/>
                        <a:pt x="72" y="88"/>
                        <a:pt x="72" y="88"/>
                      </a:cubicBezTo>
                      <a:cubicBezTo>
                        <a:pt x="62" y="98"/>
                        <a:pt x="48" y="103"/>
                        <a:pt x="35" y="103"/>
                      </a:cubicBezTo>
                      <a:cubicBezTo>
                        <a:pt x="14" y="103"/>
                        <a:pt x="0" y="89"/>
                        <a:pt x="4" y="61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38" y="51"/>
                        <a:pt x="38" y="51"/>
                        <a:pt x="38" y="51"/>
                      </a:cubicBezTo>
                      <a:cubicBezTo>
                        <a:pt x="35" y="68"/>
                        <a:pt x="40" y="77"/>
                        <a:pt x="51" y="77"/>
                      </a:cubicBezTo>
                      <a:cubicBezTo>
                        <a:pt x="59" y="77"/>
                        <a:pt x="67" y="73"/>
                        <a:pt x="74" y="66"/>
                      </a:cubicBezTo>
                      <a:cubicBezTo>
                        <a:pt x="82" y="6"/>
                        <a:pt x="82" y="6"/>
                        <a:pt x="82" y="6"/>
                      </a:cubicBezTo>
                      <a:lnTo>
                        <a:pt x="115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2" name="Freeform 18">
                  <a:extLst>
                    <a:ext uri="{FF2B5EF4-FFF2-40B4-BE49-F238E27FC236}">
                      <a16:creationId xmlns:a16="http://schemas.microsoft.com/office/drawing/2014/main" id="{C8CBCCCA-8618-4671-94B6-36AC946F708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2353588" y="3365501"/>
                  <a:ext cx="233363" cy="236538"/>
                </a:xfrm>
                <a:custGeom>
                  <a:avLst/>
                  <a:gdLst>
                    <a:gd name="T0" fmla="*/ 138 w 141"/>
                    <a:gd name="T1" fmla="*/ 30 h 143"/>
                    <a:gd name="T2" fmla="*/ 114 w 141"/>
                    <a:gd name="T3" fmla="*/ 29 h 143"/>
                    <a:gd name="T4" fmla="*/ 117 w 141"/>
                    <a:gd name="T5" fmla="*/ 47 h 143"/>
                    <a:gd name="T6" fmla="*/ 59 w 141"/>
                    <a:gd name="T7" fmla="*/ 88 h 143"/>
                    <a:gd name="T8" fmla="*/ 54 w 141"/>
                    <a:gd name="T9" fmla="*/ 88 h 143"/>
                    <a:gd name="T10" fmla="*/ 35 w 141"/>
                    <a:gd name="T11" fmla="*/ 113 h 143"/>
                    <a:gd name="T12" fmla="*/ 84 w 141"/>
                    <a:gd name="T13" fmla="*/ 98 h 143"/>
                    <a:gd name="T14" fmla="*/ 118 w 141"/>
                    <a:gd name="T15" fmla="*/ 139 h 143"/>
                    <a:gd name="T16" fmla="*/ 84 w 141"/>
                    <a:gd name="T17" fmla="*/ 143 h 143"/>
                    <a:gd name="T18" fmla="*/ 66 w 141"/>
                    <a:gd name="T19" fmla="*/ 125 h 143"/>
                    <a:gd name="T20" fmla="*/ 18 w 141"/>
                    <a:gd name="T21" fmla="*/ 139 h 143"/>
                    <a:gd name="T22" fmla="*/ 0 w 141"/>
                    <a:gd name="T23" fmla="*/ 127 h 143"/>
                    <a:gd name="T24" fmla="*/ 27 w 141"/>
                    <a:gd name="T25" fmla="*/ 79 h 143"/>
                    <a:gd name="T26" fmla="*/ 11 w 141"/>
                    <a:gd name="T27" fmla="*/ 45 h 143"/>
                    <a:gd name="T28" fmla="*/ 71 w 141"/>
                    <a:gd name="T29" fmla="*/ 0 h 143"/>
                    <a:gd name="T30" fmla="*/ 91 w 141"/>
                    <a:gd name="T31" fmla="*/ 3 h 143"/>
                    <a:gd name="T32" fmla="*/ 141 w 141"/>
                    <a:gd name="T33" fmla="*/ 3 h 143"/>
                    <a:gd name="T34" fmla="*/ 138 w 141"/>
                    <a:gd name="T35" fmla="*/ 30 h 143"/>
                    <a:gd name="T36" fmla="*/ 87 w 141"/>
                    <a:gd name="T37" fmla="*/ 45 h 143"/>
                    <a:gd name="T38" fmla="*/ 67 w 141"/>
                    <a:gd name="T39" fmla="*/ 23 h 143"/>
                    <a:gd name="T40" fmla="*/ 42 w 141"/>
                    <a:gd name="T41" fmla="*/ 44 h 143"/>
                    <a:gd name="T42" fmla="*/ 62 w 141"/>
                    <a:gd name="T43" fmla="*/ 66 h 143"/>
                    <a:gd name="T44" fmla="*/ 87 w 141"/>
                    <a:gd name="T45" fmla="*/ 4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41" h="143">
                      <a:moveTo>
                        <a:pt x="138" y="30"/>
                      </a:moveTo>
                      <a:cubicBezTo>
                        <a:pt x="114" y="29"/>
                        <a:pt x="114" y="29"/>
                        <a:pt x="114" y="29"/>
                      </a:cubicBezTo>
                      <a:cubicBezTo>
                        <a:pt x="117" y="34"/>
                        <a:pt x="118" y="40"/>
                        <a:pt x="117" y="47"/>
                      </a:cubicBezTo>
                      <a:cubicBezTo>
                        <a:pt x="114" y="70"/>
                        <a:pt x="90" y="88"/>
                        <a:pt x="59" y="88"/>
                      </a:cubicBezTo>
                      <a:cubicBezTo>
                        <a:pt x="58" y="88"/>
                        <a:pt x="56" y="88"/>
                        <a:pt x="54" y="88"/>
                      </a:cubicBezTo>
                      <a:cubicBezTo>
                        <a:pt x="35" y="113"/>
                        <a:pt x="35" y="113"/>
                        <a:pt x="35" y="113"/>
                      </a:cubicBezTo>
                      <a:cubicBezTo>
                        <a:pt x="49" y="105"/>
                        <a:pt x="67" y="98"/>
                        <a:pt x="84" y="98"/>
                      </a:cubicBezTo>
                      <a:cubicBezTo>
                        <a:pt x="102" y="98"/>
                        <a:pt x="120" y="106"/>
                        <a:pt x="118" y="139"/>
                      </a:cubicBezTo>
                      <a:cubicBezTo>
                        <a:pt x="84" y="143"/>
                        <a:pt x="84" y="143"/>
                        <a:pt x="84" y="143"/>
                      </a:cubicBezTo>
                      <a:cubicBezTo>
                        <a:pt x="84" y="128"/>
                        <a:pt x="77" y="125"/>
                        <a:pt x="66" y="125"/>
                      </a:cubicBezTo>
                      <a:cubicBezTo>
                        <a:pt x="53" y="125"/>
                        <a:pt x="34" y="130"/>
                        <a:pt x="18" y="139"/>
                      </a:cubicBezTo>
                      <a:cubicBezTo>
                        <a:pt x="0" y="127"/>
                        <a:pt x="0" y="127"/>
                        <a:pt x="0" y="127"/>
                      </a:cubicBezTo>
                      <a:cubicBezTo>
                        <a:pt x="27" y="79"/>
                        <a:pt x="27" y="79"/>
                        <a:pt x="27" y="79"/>
                      </a:cubicBezTo>
                      <a:cubicBezTo>
                        <a:pt x="15" y="72"/>
                        <a:pt x="9" y="59"/>
                        <a:pt x="11" y="45"/>
                      </a:cubicBezTo>
                      <a:cubicBezTo>
                        <a:pt x="15" y="21"/>
                        <a:pt x="40" y="0"/>
                        <a:pt x="71" y="0"/>
                      </a:cubicBezTo>
                      <a:cubicBezTo>
                        <a:pt x="78" y="0"/>
                        <a:pt x="85" y="1"/>
                        <a:pt x="91" y="3"/>
                      </a:cubicBezTo>
                      <a:cubicBezTo>
                        <a:pt x="141" y="3"/>
                        <a:pt x="141" y="3"/>
                        <a:pt x="141" y="3"/>
                      </a:cubicBezTo>
                      <a:lnTo>
                        <a:pt x="138" y="30"/>
                      </a:lnTo>
                      <a:close/>
                      <a:moveTo>
                        <a:pt x="87" y="45"/>
                      </a:moveTo>
                      <a:cubicBezTo>
                        <a:pt x="89" y="31"/>
                        <a:pt x="79" y="23"/>
                        <a:pt x="67" y="23"/>
                      </a:cubicBezTo>
                      <a:cubicBezTo>
                        <a:pt x="55" y="23"/>
                        <a:pt x="44" y="31"/>
                        <a:pt x="42" y="44"/>
                      </a:cubicBezTo>
                      <a:cubicBezTo>
                        <a:pt x="40" y="57"/>
                        <a:pt x="50" y="66"/>
                        <a:pt x="62" y="66"/>
                      </a:cubicBezTo>
                      <a:cubicBezTo>
                        <a:pt x="74" y="66"/>
                        <a:pt x="85" y="58"/>
                        <a:pt x="87" y="45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3" name="Freeform 19">
                  <a:extLst>
                    <a:ext uri="{FF2B5EF4-FFF2-40B4-BE49-F238E27FC236}">
                      <a16:creationId xmlns:a16="http://schemas.microsoft.com/office/drawing/2014/main" id="{89188CD4-EAEA-4648-B69E-2C3575A78410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2588538" y="3363913"/>
                  <a:ext cx="203200" cy="176213"/>
                </a:xfrm>
                <a:custGeom>
                  <a:avLst/>
                  <a:gdLst>
                    <a:gd name="T0" fmla="*/ 4 w 123"/>
                    <a:gd name="T1" fmla="*/ 55 h 106"/>
                    <a:gd name="T2" fmla="*/ 70 w 123"/>
                    <a:gd name="T3" fmla="*/ 0 h 106"/>
                    <a:gd name="T4" fmla="*/ 119 w 123"/>
                    <a:gd name="T5" fmla="*/ 51 h 106"/>
                    <a:gd name="T6" fmla="*/ 53 w 123"/>
                    <a:gd name="T7" fmla="*/ 106 h 106"/>
                    <a:gd name="T8" fmla="*/ 4 w 123"/>
                    <a:gd name="T9" fmla="*/ 55 h 106"/>
                    <a:gd name="T10" fmla="*/ 86 w 123"/>
                    <a:gd name="T11" fmla="*/ 54 h 106"/>
                    <a:gd name="T12" fmla="*/ 65 w 123"/>
                    <a:gd name="T13" fmla="*/ 24 h 106"/>
                    <a:gd name="T14" fmla="*/ 38 w 123"/>
                    <a:gd name="T15" fmla="*/ 52 h 106"/>
                    <a:gd name="T16" fmla="*/ 59 w 123"/>
                    <a:gd name="T17" fmla="*/ 82 h 106"/>
                    <a:gd name="T18" fmla="*/ 86 w 123"/>
                    <a:gd name="T19" fmla="*/ 54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3" h="106">
                      <a:moveTo>
                        <a:pt x="4" y="55"/>
                      </a:moveTo>
                      <a:cubicBezTo>
                        <a:pt x="9" y="24"/>
                        <a:pt x="37" y="0"/>
                        <a:pt x="70" y="0"/>
                      </a:cubicBezTo>
                      <a:cubicBezTo>
                        <a:pt x="102" y="0"/>
                        <a:pt x="123" y="22"/>
                        <a:pt x="119" y="51"/>
                      </a:cubicBezTo>
                      <a:cubicBezTo>
                        <a:pt x="115" y="82"/>
                        <a:pt x="87" y="106"/>
                        <a:pt x="53" y="106"/>
                      </a:cubicBezTo>
                      <a:cubicBezTo>
                        <a:pt x="21" y="106"/>
                        <a:pt x="0" y="84"/>
                        <a:pt x="4" y="55"/>
                      </a:cubicBezTo>
                      <a:close/>
                      <a:moveTo>
                        <a:pt x="86" y="54"/>
                      </a:moveTo>
                      <a:cubicBezTo>
                        <a:pt x="88" y="36"/>
                        <a:pt x="80" y="24"/>
                        <a:pt x="65" y="24"/>
                      </a:cubicBezTo>
                      <a:cubicBezTo>
                        <a:pt x="50" y="24"/>
                        <a:pt x="40" y="35"/>
                        <a:pt x="38" y="52"/>
                      </a:cubicBezTo>
                      <a:cubicBezTo>
                        <a:pt x="35" y="70"/>
                        <a:pt x="43" y="82"/>
                        <a:pt x="59" y="82"/>
                      </a:cubicBezTo>
                      <a:cubicBezTo>
                        <a:pt x="73" y="82"/>
                        <a:pt x="83" y="71"/>
                        <a:pt x="86" y="54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sp>
            <p:nvSpPr>
              <p:cNvPr id="12" name="Rectangle 20">
                <a:extLst>
                  <a:ext uri="{FF2B5EF4-FFF2-40B4-BE49-F238E27FC236}">
                    <a16:creationId xmlns:a16="http://schemas.microsoft.com/office/drawing/2014/main" id="{3A615283-4DEA-4920-9079-D6AD8285B98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0648109" y="5310073"/>
                <a:ext cx="1150191" cy="11513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3" name="Rectangle 21">
                <a:extLst>
                  <a:ext uri="{FF2B5EF4-FFF2-40B4-BE49-F238E27FC236}">
                    <a16:creationId xmlns:a16="http://schemas.microsoft.com/office/drawing/2014/main" id="{006D26F6-58AC-45DD-BB38-540219FEAC0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0705973" y="5367936"/>
                <a:ext cx="1034463" cy="1035644"/>
              </a:xfrm>
              <a:prstGeom prst="rect">
                <a:avLst/>
              </a:prstGeom>
              <a:solidFill>
                <a:srgbClr val="FECA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" name="Oval 22">
                <a:extLst>
                  <a:ext uri="{FF2B5EF4-FFF2-40B4-BE49-F238E27FC236}">
                    <a16:creationId xmlns:a16="http://schemas.microsoft.com/office/drawing/2014/main" id="{4E54BA74-5F69-401A-B197-E5C7BD8FD52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0734315" y="5684416"/>
                <a:ext cx="977780" cy="402685"/>
              </a:xfrm>
              <a:prstGeom prst="ellipse">
                <a:avLst/>
              </a:prstGeom>
              <a:solidFill>
                <a:srgbClr val="0568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5" name="Freeform 23">
                <a:extLst>
                  <a:ext uri="{FF2B5EF4-FFF2-40B4-BE49-F238E27FC236}">
                    <a16:creationId xmlns:a16="http://schemas.microsoft.com/office/drawing/2014/main" id="{698B886C-1E08-4932-91A0-8A6E662C8DE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179511" y="5784792"/>
                <a:ext cx="179496" cy="158240"/>
              </a:xfrm>
              <a:custGeom>
                <a:avLst/>
                <a:gdLst>
                  <a:gd name="T0" fmla="*/ 141 w 152"/>
                  <a:gd name="T1" fmla="*/ 43 h 134"/>
                  <a:gd name="T2" fmla="*/ 152 w 152"/>
                  <a:gd name="T3" fmla="*/ 0 h 134"/>
                  <a:gd name="T4" fmla="*/ 11 w 152"/>
                  <a:gd name="T5" fmla="*/ 0 h 134"/>
                  <a:gd name="T6" fmla="*/ 0 w 152"/>
                  <a:gd name="T7" fmla="*/ 43 h 134"/>
                  <a:gd name="T8" fmla="*/ 46 w 152"/>
                  <a:gd name="T9" fmla="*/ 43 h 134"/>
                  <a:gd name="T10" fmla="*/ 23 w 152"/>
                  <a:gd name="T11" fmla="*/ 134 h 134"/>
                  <a:gd name="T12" fmla="*/ 72 w 152"/>
                  <a:gd name="T13" fmla="*/ 134 h 134"/>
                  <a:gd name="T14" fmla="*/ 95 w 152"/>
                  <a:gd name="T15" fmla="*/ 43 h 134"/>
                  <a:gd name="T16" fmla="*/ 141 w 152"/>
                  <a:gd name="T17" fmla="*/ 4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2" h="134">
                    <a:moveTo>
                      <a:pt x="141" y="43"/>
                    </a:moveTo>
                    <a:lnTo>
                      <a:pt x="152" y="0"/>
                    </a:lnTo>
                    <a:lnTo>
                      <a:pt x="11" y="0"/>
                    </a:lnTo>
                    <a:lnTo>
                      <a:pt x="0" y="43"/>
                    </a:lnTo>
                    <a:lnTo>
                      <a:pt x="46" y="43"/>
                    </a:lnTo>
                    <a:lnTo>
                      <a:pt x="23" y="134"/>
                    </a:lnTo>
                    <a:lnTo>
                      <a:pt x="72" y="134"/>
                    </a:lnTo>
                    <a:lnTo>
                      <a:pt x="95" y="43"/>
                    </a:lnTo>
                    <a:lnTo>
                      <a:pt x="141" y="43"/>
                    </a:lnTo>
                    <a:close/>
                  </a:path>
                </a:pathLst>
              </a:custGeom>
              <a:solidFill>
                <a:srgbClr val="FECA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6" name="Freeform 24">
                <a:extLst>
                  <a:ext uri="{FF2B5EF4-FFF2-40B4-BE49-F238E27FC236}">
                    <a16:creationId xmlns:a16="http://schemas.microsoft.com/office/drawing/2014/main" id="{79C3FFFE-802D-4EF3-BCE5-1D174F181F6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910268" y="5784792"/>
                <a:ext cx="266882" cy="200752"/>
              </a:xfrm>
              <a:custGeom>
                <a:avLst/>
                <a:gdLst>
                  <a:gd name="T0" fmla="*/ 226 w 226"/>
                  <a:gd name="T1" fmla="*/ 0 h 170"/>
                  <a:gd name="T2" fmla="*/ 156 w 226"/>
                  <a:gd name="T3" fmla="*/ 0 h 170"/>
                  <a:gd name="T4" fmla="*/ 111 w 226"/>
                  <a:gd name="T5" fmla="*/ 100 h 170"/>
                  <a:gd name="T6" fmla="*/ 111 w 226"/>
                  <a:gd name="T7" fmla="*/ 0 h 170"/>
                  <a:gd name="T8" fmla="*/ 43 w 226"/>
                  <a:gd name="T9" fmla="*/ 0 h 170"/>
                  <a:gd name="T10" fmla="*/ 0 w 226"/>
                  <a:gd name="T11" fmla="*/ 170 h 170"/>
                  <a:gd name="T12" fmla="*/ 47 w 226"/>
                  <a:gd name="T13" fmla="*/ 170 h 170"/>
                  <a:gd name="T14" fmla="*/ 75 w 226"/>
                  <a:gd name="T15" fmla="*/ 61 h 170"/>
                  <a:gd name="T16" fmla="*/ 75 w 226"/>
                  <a:gd name="T17" fmla="*/ 170 h 170"/>
                  <a:gd name="T18" fmla="*/ 111 w 226"/>
                  <a:gd name="T19" fmla="*/ 170 h 170"/>
                  <a:gd name="T20" fmla="*/ 165 w 226"/>
                  <a:gd name="T21" fmla="*/ 61 h 170"/>
                  <a:gd name="T22" fmla="*/ 139 w 226"/>
                  <a:gd name="T23" fmla="*/ 170 h 170"/>
                  <a:gd name="T24" fmla="*/ 183 w 226"/>
                  <a:gd name="T25" fmla="*/ 170 h 170"/>
                  <a:gd name="T26" fmla="*/ 226 w 226"/>
                  <a:gd name="T27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6" h="170">
                    <a:moveTo>
                      <a:pt x="226" y="0"/>
                    </a:moveTo>
                    <a:lnTo>
                      <a:pt x="156" y="0"/>
                    </a:lnTo>
                    <a:lnTo>
                      <a:pt x="111" y="100"/>
                    </a:lnTo>
                    <a:lnTo>
                      <a:pt x="111" y="0"/>
                    </a:lnTo>
                    <a:lnTo>
                      <a:pt x="43" y="0"/>
                    </a:lnTo>
                    <a:lnTo>
                      <a:pt x="0" y="170"/>
                    </a:lnTo>
                    <a:lnTo>
                      <a:pt x="47" y="170"/>
                    </a:lnTo>
                    <a:lnTo>
                      <a:pt x="75" y="61"/>
                    </a:lnTo>
                    <a:lnTo>
                      <a:pt x="75" y="170"/>
                    </a:lnTo>
                    <a:lnTo>
                      <a:pt x="111" y="170"/>
                    </a:lnTo>
                    <a:lnTo>
                      <a:pt x="165" y="61"/>
                    </a:lnTo>
                    <a:lnTo>
                      <a:pt x="139" y="170"/>
                    </a:lnTo>
                    <a:lnTo>
                      <a:pt x="183" y="170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7" name="Freeform 25">
                <a:extLst>
                  <a:ext uri="{FF2B5EF4-FFF2-40B4-BE49-F238E27FC236}">
                    <a16:creationId xmlns:a16="http://schemas.microsoft.com/office/drawing/2014/main" id="{8225F425-8408-4210-BF92-8E53E8AF029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322400" y="5784792"/>
                <a:ext cx="213742" cy="200752"/>
              </a:xfrm>
              <a:custGeom>
                <a:avLst/>
                <a:gdLst>
                  <a:gd name="T0" fmla="*/ 181 w 181"/>
                  <a:gd name="T1" fmla="*/ 0 h 170"/>
                  <a:gd name="T2" fmla="*/ 136 w 181"/>
                  <a:gd name="T3" fmla="*/ 0 h 170"/>
                  <a:gd name="T4" fmla="*/ 114 w 181"/>
                  <a:gd name="T5" fmla="*/ 91 h 170"/>
                  <a:gd name="T6" fmla="*/ 92 w 181"/>
                  <a:gd name="T7" fmla="*/ 0 h 170"/>
                  <a:gd name="T8" fmla="*/ 43 w 181"/>
                  <a:gd name="T9" fmla="*/ 0 h 170"/>
                  <a:gd name="T10" fmla="*/ 0 w 181"/>
                  <a:gd name="T11" fmla="*/ 170 h 170"/>
                  <a:gd name="T12" fmla="*/ 45 w 181"/>
                  <a:gd name="T13" fmla="*/ 170 h 170"/>
                  <a:gd name="T14" fmla="*/ 69 w 181"/>
                  <a:gd name="T15" fmla="*/ 78 h 170"/>
                  <a:gd name="T16" fmla="*/ 92 w 181"/>
                  <a:gd name="T17" fmla="*/ 170 h 170"/>
                  <a:gd name="T18" fmla="*/ 139 w 181"/>
                  <a:gd name="T19" fmla="*/ 170 h 170"/>
                  <a:gd name="T20" fmla="*/ 181 w 181"/>
                  <a:gd name="T21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1" h="170">
                    <a:moveTo>
                      <a:pt x="181" y="0"/>
                    </a:moveTo>
                    <a:lnTo>
                      <a:pt x="136" y="0"/>
                    </a:lnTo>
                    <a:lnTo>
                      <a:pt x="114" y="91"/>
                    </a:lnTo>
                    <a:lnTo>
                      <a:pt x="92" y="0"/>
                    </a:lnTo>
                    <a:lnTo>
                      <a:pt x="43" y="0"/>
                    </a:lnTo>
                    <a:lnTo>
                      <a:pt x="0" y="170"/>
                    </a:lnTo>
                    <a:lnTo>
                      <a:pt x="45" y="170"/>
                    </a:lnTo>
                    <a:lnTo>
                      <a:pt x="69" y="78"/>
                    </a:lnTo>
                    <a:lnTo>
                      <a:pt x="92" y="170"/>
                    </a:lnTo>
                    <a:lnTo>
                      <a:pt x="139" y="17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8" name="Freeform 26">
                <a:extLst>
                  <a:ext uri="{FF2B5EF4-FFF2-40B4-BE49-F238E27FC236}">
                    <a16:creationId xmlns:a16="http://schemas.microsoft.com/office/drawing/2014/main" id="{59B225DA-3D2E-47F5-A3E3-DF57DC5811C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196044" y="5957203"/>
                <a:ext cx="64950" cy="28341"/>
              </a:xfrm>
              <a:custGeom>
                <a:avLst/>
                <a:gdLst>
                  <a:gd name="T0" fmla="*/ 6 w 55"/>
                  <a:gd name="T1" fmla="*/ 0 h 24"/>
                  <a:gd name="T2" fmla="*/ 0 w 55"/>
                  <a:gd name="T3" fmla="*/ 24 h 24"/>
                  <a:gd name="T4" fmla="*/ 49 w 55"/>
                  <a:gd name="T5" fmla="*/ 24 h 24"/>
                  <a:gd name="T6" fmla="*/ 55 w 55"/>
                  <a:gd name="T7" fmla="*/ 0 h 24"/>
                  <a:gd name="T8" fmla="*/ 6 w 55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4">
                    <a:moveTo>
                      <a:pt x="6" y="0"/>
                    </a:moveTo>
                    <a:lnTo>
                      <a:pt x="0" y="24"/>
                    </a:lnTo>
                    <a:lnTo>
                      <a:pt x="49" y="24"/>
                    </a:lnTo>
                    <a:lnTo>
                      <a:pt x="55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E524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sp>
          <p:nvSpPr>
            <p:cNvPr id="10" name="Freeform 27">
              <a:extLst>
                <a:ext uri="{FF2B5EF4-FFF2-40B4-BE49-F238E27FC236}">
                  <a16:creationId xmlns:a16="http://schemas.microsoft.com/office/drawing/2014/main" id="{9FE68C1B-33CF-4D84-8C44-438CFBBC48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12009" y="2241539"/>
              <a:ext cx="3335482" cy="994073"/>
            </a:xfrm>
            <a:custGeom>
              <a:avLst/>
              <a:gdLst>
                <a:gd name="T0" fmla="*/ 785 w 3117"/>
                <a:gd name="T1" fmla="*/ 65 h 928"/>
                <a:gd name="T2" fmla="*/ 504 w 3117"/>
                <a:gd name="T3" fmla="*/ 556 h 928"/>
                <a:gd name="T4" fmla="*/ 132 w 3117"/>
                <a:gd name="T5" fmla="*/ 921 h 928"/>
                <a:gd name="T6" fmla="*/ 0 w 3117"/>
                <a:gd name="T7" fmla="*/ 777 h 928"/>
                <a:gd name="T8" fmla="*/ 231 w 3117"/>
                <a:gd name="T9" fmla="*/ 626 h 928"/>
                <a:gd name="T10" fmla="*/ 41 w 3117"/>
                <a:gd name="T11" fmla="*/ 65 h 928"/>
                <a:gd name="T12" fmla="*/ 276 w 3117"/>
                <a:gd name="T13" fmla="*/ 65 h 928"/>
                <a:gd name="T14" fmla="*/ 375 w 3117"/>
                <a:gd name="T15" fmla="*/ 419 h 928"/>
                <a:gd name="T16" fmla="*/ 563 w 3117"/>
                <a:gd name="T17" fmla="*/ 65 h 928"/>
                <a:gd name="T18" fmla="*/ 785 w 3117"/>
                <a:gd name="T19" fmla="*/ 65 h 928"/>
                <a:gd name="T20" fmla="*/ 1082 w 3117"/>
                <a:gd name="T21" fmla="*/ 162 h 928"/>
                <a:gd name="T22" fmla="*/ 890 w 3117"/>
                <a:gd name="T23" fmla="*/ 495 h 928"/>
                <a:gd name="T24" fmla="*/ 768 w 3117"/>
                <a:gd name="T25" fmla="*/ 412 h 928"/>
                <a:gd name="T26" fmla="*/ 867 w 3117"/>
                <a:gd name="T27" fmla="*/ 162 h 928"/>
                <a:gd name="T28" fmla="*/ 885 w 3117"/>
                <a:gd name="T29" fmla="*/ 67 h 928"/>
                <a:gd name="T30" fmla="*/ 1098 w 3117"/>
                <a:gd name="T31" fmla="*/ 67 h 928"/>
                <a:gd name="T32" fmla="*/ 1082 w 3117"/>
                <a:gd name="T33" fmla="*/ 162 h 928"/>
                <a:gd name="T34" fmla="*/ 1642 w 3117"/>
                <a:gd name="T35" fmla="*/ 654 h 928"/>
                <a:gd name="T36" fmla="*/ 1220 w 3117"/>
                <a:gd name="T37" fmla="*/ 654 h 928"/>
                <a:gd name="T38" fmla="*/ 1373 w 3117"/>
                <a:gd name="T39" fmla="*/ 759 h 928"/>
                <a:gd name="T40" fmla="*/ 1583 w 3117"/>
                <a:gd name="T41" fmla="*/ 707 h 928"/>
                <a:gd name="T42" fmla="*/ 1646 w 3117"/>
                <a:gd name="T43" fmla="*/ 824 h 928"/>
                <a:gd name="T44" fmla="*/ 1329 w 3117"/>
                <a:gd name="T45" fmla="*/ 928 h 928"/>
                <a:gd name="T46" fmla="*/ 1001 w 3117"/>
                <a:gd name="T47" fmla="*/ 636 h 928"/>
                <a:gd name="T48" fmla="*/ 1406 w 3117"/>
                <a:gd name="T49" fmla="*/ 260 h 928"/>
                <a:gd name="T50" fmla="*/ 1685 w 3117"/>
                <a:gd name="T51" fmla="*/ 497 h 928"/>
                <a:gd name="T52" fmla="*/ 1642 w 3117"/>
                <a:gd name="T53" fmla="*/ 654 h 928"/>
                <a:gd name="T54" fmla="*/ 1496 w 3117"/>
                <a:gd name="T55" fmla="*/ 500 h 928"/>
                <a:gd name="T56" fmla="*/ 1390 w 3117"/>
                <a:gd name="T57" fmla="*/ 407 h 928"/>
                <a:gd name="T58" fmla="*/ 1239 w 3117"/>
                <a:gd name="T59" fmla="*/ 510 h 928"/>
                <a:gd name="T60" fmla="*/ 1496 w 3117"/>
                <a:gd name="T61" fmla="*/ 510 h 928"/>
                <a:gd name="T62" fmla="*/ 1496 w 3117"/>
                <a:gd name="T63" fmla="*/ 500 h 928"/>
                <a:gd name="T64" fmla="*/ 2094 w 3117"/>
                <a:gd name="T65" fmla="*/ 0 h 928"/>
                <a:gd name="T66" fmla="*/ 1934 w 3117"/>
                <a:gd name="T67" fmla="*/ 900 h 928"/>
                <a:gd name="T68" fmla="*/ 1715 w 3117"/>
                <a:gd name="T69" fmla="*/ 900 h 928"/>
                <a:gd name="T70" fmla="*/ 1866 w 3117"/>
                <a:gd name="T71" fmla="*/ 44 h 928"/>
                <a:gd name="T72" fmla="*/ 2094 w 3117"/>
                <a:gd name="T73" fmla="*/ 0 h 928"/>
                <a:gd name="T74" fmla="*/ 2416 w 3117"/>
                <a:gd name="T75" fmla="*/ 0 h 928"/>
                <a:gd name="T76" fmla="*/ 2256 w 3117"/>
                <a:gd name="T77" fmla="*/ 900 h 928"/>
                <a:gd name="T78" fmla="*/ 2038 w 3117"/>
                <a:gd name="T79" fmla="*/ 900 h 928"/>
                <a:gd name="T80" fmla="*/ 2189 w 3117"/>
                <a:gd name="T81" fmla="*/ 44 h 928"/>
                <a:gd name="T82" fmla="*/ 2416 w 3117"/>
                <a:gd name="T83" fmla="*/ 0 h 928"/>
                <a:gd name="T84" fmla="*/ 3117 w 3117"/>
                <a:gd name="T85" fmla="*/ 552 h 928"/>
                <a:gd name="T86" fmla="*/ 2709 w 3117"/>
                <a:gd name="T87" fmla="*/ 928 h 928"/>
                <a:gd name="T88" fmla="*/ 2384 w 3117"/>
                <a:gd name="T89" fmla="*/ 633 h 928"/>
                <a:gd name="T90" fmla="*/ 2792 w 3117"/>
                <a:gd name="T91" fmla="*/ 260 h 928"/>
                <a:gd name="T92" fmla="*/ 3117 w 3117"/>
                <a:gd name="T93" fmla="*/ 552 h 928"/>
                <a:gd name="T94" fmla="*/ 2888 w 3117"/>
                <a:gd name="T95" fmla="*/ 556 h 928"/>
                <a:gd name="T96" fmla="*/ 2778 w 3117"/>
                <a:gd name="T97" fmla="*/ 421 h 928"/>
                <a:gd name="T98" fmla="*/ 2613 w 3117"/>
                <a:gd name="T99" fmla="*/ 628 h 928"/>
                <a:gd name="T100" fmla="*/ 2721 w 3117"/>
                <a:gd name="T101" fmla="*/ 764 h 928"/>
                <a:gd name="T102" fmla="*/ 2888 w 3117"/>
                <a:gd name="T103" fmla="*/ 556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17" h="928">
                  <a:moveTo>
                    <a:pt x="785" y="65"/>
                  </a:moveTo>
                  <a:cubicBezTo>
                    <a:pt x="504" y="556"/>
                    <a:pt x="504" y="556"/>
                    <a:pt x="504" y="556"/>
                  </a:cubicBezTo>
                  <a:cubicBezTo>
                    <a:pt x="398" y="742"/>
                    <a:pt x="306" y="833"/>
                    <a:pt x="132" y="921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80" y="744"/>
                    <a:pt x="164" y="690"/>
                    <a:pt x="231" y="626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276" y="65"/>
                    <a:pt x="276" y="65"/>
                    <a:pt x="276" y="65"/>
                  </a:cubicBezTo>
                  <a:cubicBezTo>
                    <a:pt x="375" y="419"/>
                    <a:pt x="375" y="419"/>
                    <a:pt x="375" y="419"/>
                  </a:cubicBezTo>
                  <a:cubicBezTo>
                    <a:pt x="563" y="65"/>
                    <a:pt x="563" y="65"/>
                    <a:pt x="563" y="65"/>
                  </a:cubicBezTo>
                  <a:lnTo>
                    <a:pt x="785" y="65"/>
                  </a:lnTo>
                  <a:close/>
                  <a:moveTo>
                    <a:pt x="1082" y="162"/>
                  </a:moveTo>
                  <a:cubicBezTo>
                    <a:pt x="1057" y="311"/>
                    <a:pt x="977" y="423"/>
                    <a:pt x="890" y="495"/>
                  </a:cubicBezTo>
                  <a:cubicBezTo>
                    <a:pt x="768" y="412"/>
                    <a:pt x="768" y="412"/>
                    <a:pt x="768" y="412"/>
                  </a:cubicBezTo>
                  <a:cubicBezTo>
                    <a:pt x="790" y="382"/>
                    <a:pt x="839" y="313"/>
                    <a:pt x="867" y="162"/>
                  </a:cubicBezTo>
                  <a:cubicBezTo>
                    <a:pt x="885" y="67"/>
                    <a:pt x="885" y="67"/>
                    <a:pt x="885" y="67"/>
                  </a:cubicBezTo>
                  <a:cubicBezTo>
                    <a:pt x="1098" y="67"/>
                    <a:pt x="1098" y="67"/>
                    <a:pt x="1098" y="67"/>
                  </a:cubicBezTo>
                  <a:lnTo>
                    <a:pt x="1082" y="162"/>
                  </a:lnTo>
                  <a:close/>
                  <a:moveTo>
                    <a:pt x="1642" y="654"/>
                  </a:moveTo>
                  <a:cubicBezTo>
                    <a:pt x="1220" y="654"/>
                    <a:pt x="1220" y="654"/>
                    <a:pt x="1220" y="654"/>
                  </a:cubicBezTo>
                  <a:cubicBezTo>
                    <a:pt x="1233" y="722"/>
                    <a:pt x="1279" y="759"/>
                    <a:pt x="1373" y="759"/>
                  </a:cubicBezTo>
                  <a:cubicBezTo>
                    <a:pt x="1445" y="759"/>
                    <a:pt x="1526" y="737"/>
                    <a:pt x="1583" y="707"/>
                  </a:cubicBezTo>
                  <a:cubicBezTo>
                    <a:pt x="1646" y="824"/>
                    <a:pt x="1646" y="824"/>
                    <a:pt x="1646" y="824"/>
                  </a:cubicBezTo>
                  <a:cubicBezTo>
                    <a:pt x="1566" y="882"/>
                    <a:pt x="1451" y="928"/>
                    <a:pt x="1329" y="928"/>
                  </a:cubicBezTo>
                  <a:cubicBezTo>
                    <a:pt x="1134" y="928"/>
                    <a:pt x="1001" y="812"/>
                    <a:pt x="1001" y="636"/>
                  </a:cubicBezTo>
                  <a:cubicBezTo>
                    <a:pt x="1001" y="430"/>
                    <a:pt x="1185" y="260"/>
                    <a:pt x="1406" y="260"/>
                  </a:cubicBezTo>
                  <a:cubicBezTo>
                    <a:pt x="1573" y="260"/>
                    <a:pt x="1685" y="358"/>
                    <a:pt x="1685" y="497"/>
                  </a:cubicBezTo>
                  <a:cubicBezTo>
                    <a:pt x="1685" y="560"/>
                    <a:pt x="1663" y="614"/>
                    <a:pt x="1642" y="654"/>
                  </a:cubicBezTo>
                  <a:close/>
                  <a:moveTo>
                    <a:pt x="1496" y="500"/>
                  </a:moveTo>
                  <a:cubicBezTo>
                    <a:pt x="1496" y="444"/>
                    <a:pt x="1454" y="407"/>
                    <a:pt x="1390" y="407"/>
                  </a:cubicBezTo>
                  <a:cubicBezTo>
                    <a:pt x="1323" y="407"/>
                    <a:pt x="1267" y="447"/>
                    <a:pt x="1239" y="510"/>
                  </a:cubicBezTo>
                  <a:cubicBezTo>
                    <a:pt x="1496" y="510"/>
                    <a:pt x="1496" y="510"/>
                    <a:pt x="1496" y="510"/>
                  </a:cubicBezTo>
                  <a:lnTo>
                    <a:pt x="1496" y="500"/>
                  </a:lnTo>
                  <a:close/>
                  <a:moveTo>
                    <a:pt x="2094" y="0"/>
                  </a:moveTo>
                  <a:cubicBezTo>
                    <a:pt x="1934" y="900"/>
                    <a:pt x="1934" y="900"/>
                    <a:pt x="1934" y="900"/>
                  </a:cubicBezTo>
                  <a:cubicBezTo>
                    <a:pt x="1715" y="900"/>
                    <a:pt x="1715" y="900"/>
                    <a:pt x="1715" y="900"/>
                  </a:cubicBezTo>
                  <a:cubicBezTo>
                    <a:pt x="1866" y="44"/>
                    <a:pt x="1866" y="44"/>
                    <a:pt x="1866" y="44"/>
                  </a:cubicBezTo>
                  <a:lnTo>
                    <a:pt x="2094" y="0"/>
                  </a:lnTo>
                  <a:close/>
                  <a:moveTo>
                    <a:pt x="2416" y="0"/>
                  </a:moveTo>
                  <a:cubicBezTo>
                    <a:pt x="2256" y="900"/>
                    <a:pt x="2256" y="900"/>
                    <a:pt x="2256" y="900"/>
                  </a:cubicBezTo>
                  <a:cubicBezTo>
                    <a:pt x="2038" y="900"/>
                    <a:pt x="2038" y="900"/>
                    <a:pt x="2038" y="900"/>
                  </a:cubicBezTo>
                  <a:cubicBezTo>
                    <a:pt x="2189" y="44"/>
                    <a:pt x="2189" y="44"/>
                    <a:pt x="2189" y="44"/>
                  </a:cubicBezTo>
                  <a:lnTo>
                    <a:pt x="2416" y="0"/>
                  </a:lnTo>
                  <a:close/>
                  <a:moveTo>
                    <a:pt x="3117" y="552"/>
                  </a:moveTo>
                  <a:cubicBezTo>
                    <a:pt x="3117" y="751"/>
                    <a:pt x="2943" y="928"/>
                    <a:pt x="2709" y="928"/>
                  </a:cubicBezTo>
                  <a:cubicBezTo>
                    <a:pt x="2518" y="928"/>
                    <a:pt x="2384" y="807"/>
                    <a:pt x="2384" y="633"/>
                  </a:cubicBezTo>
                  <a:cubicBezTo>
                    <a:pt x="2384" y="437"/>
                    <a:pt x="2556" y="260"/>
                    <a:pt x="2792" y="260"/>
                  </a:cubicBezTo>
                  <a:cubicBezTo>
                    <a:pt x="2986" y="260"/>
                    <a:pt x="3117" y="382"/>
                    <a:pt x="3117" y="552"/>
                  </a:cubicBezTo>
                  <a:close/>
                  <a:moveTo>
                    <a:pt x="2888" y="556"/>
                  </a:moveTo>
                  <a:cubicBezTo>
                    <a:pt x="2888" y="467"/>
                    <a:pt x="2851" y="421"/>
                    <a:pt x="2778" y="421"/>
                  </a:cubicBezTo>
                  <a:cubicBezTo>
                    <a:pt x="2679" y="421"/>
                    <a:pt x="2613" y="510"/>
                    <a:pt x="2613" y="628"/>
                  </a:cubicBezTo>
                  <a:cubicBezTo>
                    <a:pt x="2613" y="717"/>
                    <a:pt x="2650" y="764"/>
                    <a:pt x="2721" y="764"/>
                  </a:cubicBezTo>
                  <a:cubicBezTo>
                    <a:pt x="2820" y="764"/>
                    <a:pt x="2888" y="675"/>
                    <a:pt x="2888" y="5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33A17F3B-F9A1-4F45-9C93-990265FF45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30452" y="3429451"/>
            <a:ext cx="2972985" cy="1110338"/>
          </a:xfrm>
        </p:spPr>
        <p:txBody>
          <a:bodyPr anchor="ctr"/>
          <a:lstStyle>
            <a:lvl1pPr>
              <a:spcBef>
                <a:spcPts val="0"/>
              </a:spcBef>
              <a:defRPr sz="2800"/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018E7DB5-3E32-4FF6-826A-E2137B5B35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31205" y="4548109"/>
            <a:ext cx="2972787" cy="415781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32345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B6C32F1-3798-4C22-A9E4-1BB7CC1F7C95}"/>
              </a:ext>
            </a:extLst>
          </p:cNvPr>
          <p:cNvGrpSpPr/>
          <p:nvPr userDrawn="1"/>
        </p:nvGrpSpPr>
        <p:grpSpPr>
          <a:xfrm>
            <a:off x="1" y="677021"/>
            <a:ext cx="11798299" cy="5784424"/>
            <a:chOff x="1" y="677021"/>
            <a:chExt cx="11798299" cy="5784424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3D1ECF9-EFC7-4370-9E19-BB602F693EB2}"/>
                </a:ext>
              </a:extLst>
            </p:cNvPr>
            <p:cNvSpPr/>
            <p:nvPr userDrawn="1"/>
          </p:nvSpPr>
          <p:spPr>
            <a:xfrm>
              <a:off x="1" y="677021"/>
              <a:ext cx="6668655" cy="5490104"/>
            </a:xfrm>
            <a:custGeom>
              <a:avLst/>
              <a:gdLst>
                <a:gd name="connsiteX0" fmla="*/ 0 w 6668655"/>
                <a:gd name="connsiteY0" fmla="*/ 0 h 5490104"/>
                <a:gd name="connsiteX1" fmla="*/ 560043 w 6668655"/>
                <a:gd name="connsiteY1" fmla="*/ 11421 h 5490104"/>
                <a:gd name="connsiteX2" fmla="*/ 6668655 w 6668655"/>
                <a:gd name="connsiteY2" fmla="*/ 2745052 h 5490104"/>
                <a:gd name="connsiteX3" fmla="*/ 560043 w 6668655"/>
                <a:gd name="connsiteY3" fmla="*/ 5478684 h 5490104"/>
                <a:gd name="connsiteX4" fmla="*/ 0 w 6668655"/>
                <a:gd name="connsiteY4" fmla="*/ 5490104 h 5490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8655" h="5490104">
                  <a:moveTo>
                    <a:pt x="0" y="0"/>
                  </a:moveTo>
                  <a:lnTo>
                    <a:pt x="560043" y="11421"/>
                  </a:lnTo>
                  <a:cubicBezTo>
                    <a:pt x="3991160" y="152137"/>
                    <a:pt x="6668655" y="1322323"/>
                    <a:pt x="6668655" y="2745052"/>
                  </a:cubicBezTo>
                  <a:cubicBezTo>
                    <a:pt x="6668655" y="4167782"/>
                    <a:pt x="3991160" y="5337968"/>
                    <a:pt x="560043" y="5478684"/>
                  </a:cubicBezTo>
                  <a:lnTo>
                    <a:pt x="0" y="54901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18192FF-B8DE-4F9E-8766-C4797B78B91E}"/>
                </a:ext>
              </a:extLst>
            </p:cNvPr>
            <p:cNvGrpSpPr/>
            <p:nvPr userDrawn="1"/>
          </p:nvGrpSpPr>
          <p:grpSpPr>
            <a:xfrm>
              <a:off x="7813964" y="5310073"/>
              <a:ext cx="3984336" cy="1151372"/>
              <a:chOff x="7813964" y="5310073"/>
              <a:chExt cx="3984336" cy="1151372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E9E0ACF1-83CB-4953-9559-E674398E8FAD}"/>
                  </a:ext>
                </a:extLst>
              </p:cNvPr>
              <p:cNvGrpSpPr/>
              <p:nvPr userDrawn="1"/>
            </p:nvGrpSpPr>
            <p:grpSpPr>
              <a:xfrm>
                <a:off x="7813964" y="5788335"/>
                <a:ext cx="2358245" cy="226732"/>
                <a:chOff x="19621500" y="3297238"/>
                <a:chExt cx="3170238" cy="304801"/>
              </a:xfrm>
            </p:grpSpPr>
            <p:sp>
              <p:nvSpPr>
                <p:cNvPr id="18" name="Freeform 5">
                  <a:extLst>
                    <a:ext uri="{FF2B5EF4-FFF2-40B4-BE49-F238E27FC236}">
                      <a16:creationId xmlns:a16="http://schemas.microsoft.com/office/drawing/2014/main" id="{CE0F8FF4-3318-49EE-A53D-24C6E3B583EC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19621500" y="3363913"/>
                  <a:ext cx="190500" cy="176213"/>
                </a:xfrm>
                <a:custGeom>
                  <a:avLst/>
                  <a:gdLst>
                    <a:gd name="T0" fmla="*/ 106 w 115"/>
                    <a:gd name="T1" fmla="*/ 88 h 106"/>
                    <a:gd name="T2" fmla="*/ 54 w 115"/>
                    <a:gd name="T3" fmla="*/ 106 h 106"/>
                    <a:gd name="T4" fmla="*/ 4 w 115"/>
                    <a:gd name="T5" fmla="*/ 55 h 106"/>
                    <a:gd name="T6" fmla="*/ 69 w 115"/>
                    <a:gd name="T7" fmla="*/ 0 h 106"/>
                    <a:gd name="T8" fmla="*/ 111 w 115"/>
                    <a:gd name="T9" fmla="*/ 44 h 106"/>
                    <a:gd name="T10" fmla="*/ 105 w 115"/>
                    <a:gd name="T11" fmla="*/ 61 h 106"/>
                    <a:gd name="T12" fmla="*/ 36 w 115"/>
                    <a:gd name="T13" fmla="*/ 61 h 106"/>
                    <a:gd name="T14" fmla="*/ 65 w 115"/>
                    <a:gd name="T15" fmla="*/ 81 h 106"/>
                    <a:gd name="T16" fmla="*/ 97 w 115"/>
                    <a:gd name="T17" fmla="*/ 72 h 106"/>
                    <a:gd name="T18" fmla="*/ 106 w 115"/>
                    <a:gd name="T19" fmla="*/ 88 h 106"/>
                    <a:gd name="T20" fmla="*/ 38 w 115"/>
                    <a:gd name="T21" fmla="*/ 40 h 106"/>
                    <a:gd name="T22" fmla="*/ 84 w 115"/>
                    <a:gd name="T23" fmla="*/ 40 h 106"/>
                    <a:gd name="T24" fmla="*/ 66 w 115"/>
                    <a:gd name="T25" fmla="*/ 22 h 106"/>
                    <a:gd name="T26" fmla="*/ 38 w 115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5" h="106">
                      <a:moveTo>
                        <a:pt x="106" y="88"/>
                      </a:moveTo>
                      <a:cubicBezTo>
                        <a:pt x="93" y="97"/>
                        <a:pt x="75" y="106"/>
                        <a:pt x="54" y="106"/>
                      </a:cubicBezTo>
                      <a:cubicBezTo>
                        <a:pt x="20" y="106"/>
                        <a:pt x="0" y="86"/>
                        <a:pt x="4" y="55"/>
                      </a:cubicBezTo>
                      <a:cubicBezTo>
                        <a:pt x="8" y="24"/>
                        <a:pt x="36" y="0"/>
                        <a:pt x="69" y="0"/>
                      </a:cubicBezTo>
                      <a:cubicBezTo>
                        <a:pt x="98" y="0"/>
                        <a:pt x="115" y="18"/>
                        <a:pt x="111" y="44"/>
                      </a:cubicBezTo>
                      <a:cubicBezTo>
                        <a:pt x="110" y="51"/>
                        <a:pt x="108" y="57"/>
                        <a:pt x="105" y="61"/>
                      </a:cubicBezTo>
                      <a:cubicBezTo>
                        <a:pt x="36" y="61"/>
                        <a:pt x="36" y="61"/>
                        <a:pt x="36" y="61"/>
                      </a:cubicBezTo>
                      <a:cubicBezTo>
                        <a:pt x="38" y="74"/>
                        <a:pt x="48" y="81"/>
                        <a:pt x="65" y="81"/>
                      </a:cubicBezTo>
                      <a:cubicBezTo>
                        <a:pt x="76" y="81"/>
                        <a:pt x="87" y="77"/>
                        <a:pt x="97" y="72"/>
                      </a:cubicBezTo>
                      <a:lnTo>
                        <a:pt x="106" y="88"/>
                      </a:lnTo>
                      <a:close/>
                      <a:moveTo>
                        <a:pt x="38" y="40"/>
                      </a:moveTo>
                      <a:cubicBezTo>
                        <a:pt x="84" y="40"/>
                        <a:pt x="84" y="40"/>
                        <a:pt x="84" y="40"/>
                      </a:cubicBezTo>
                      <a:cubicBezTo>
                        <a:pt x="84" y="29"/>
                        <a:pt x="78" y="22"/>
                        <a:pt x="66" y="22"/>
                      </a:cubicBezTo>
                      <a:cubicBezTo>
                        <a:pt x="56" y="22"/>
                        <a:pt x="44" y="28"/>
                        <a:pt x="38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9" name="Freeform 6">
                  <a:extLst>
                    <a:ext uri="{FF2B5EF4-FFF2-40B4-BE49-F238E27FC236}">
                      <a16:creationId xmlns:a16="http://schemas.microsoft.com/office/drawing/2014/main" id="{D1E26059-E048-4E76-A632-F815C8DE57F7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9829463" y="3370263"/>
                  <a:ext cx="190500" cy="161925"/>
                </a:xfrm>
                <a:custGeom>
                  <a:avLst/>
                  <a:gdLst>
                    <a:gd name="T0" fmla="*/ 120 w 120"/>
                    <a:gd name="T1" fmla="*/ 0 h 102"/>
                    <a:gd name="T2" fmla="*/ 62 w 120"/>
                    <a:gd name="T3" fmla="*/ 102 h 102"/>
                    <a:gd name="T4" fmla="*/ 29 w 120"/>
                    <a:gd name="T5" fmla="*/ 102 h 102"/>
                    <a:gd name="T6" fmla="*/ 0 w 120"/>
                    <a:gd name="T7" fmla="*/ 0 h 102"/>
                    <a:gd name="T8" fmla="*/ 35 w 120"/>
                    <a:gd name="T9" fmla="*/ 0 h 102"/>
                    <a:gd name="T10" fmla="*/ 52 w 120"/>
                    <a:gd name="T11" fmla="*/ 67 h 102"/>
                    <a:gd name="T12" fmla="*/ 87 w 120"/>
                    <a:gd name="T13" fmla="*/ 0 h 102"/>
                    <a:gd name="T14" fmla="*/ 120 w 120"/>
                    <a:gd name="T15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0" h="102">
                      <a:moveTo>
                        <a:pt x="120" y="0"/>
                      </a:moveTo>
                      <a:lnTo>
                        <a:pt x="62" y="102"/>
                      </a:lnTo>
                      <a:lnTo>
                        <a:pt x="29" y="102"/>
                      </a:lnTo>
                      <a:lnTo>
                        <a:pt x="0" y="0"/>
                      </a:lnTo>
                      <a:lnTo>
                        <a:pt x="35" y="0"/>
                      </a:lnTo>
                      <a:lnTo>
                        <a:pt x="52" y="67"/>
                      </a:lnTo>
                      <a:lnTo>
                        <a:pt x="87" y="0"/>
                      </a:lnTo>
                      <a:lnTo>
                        <a:pt x="120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0" name="Freeform 7">
                  <a:extLst>
                    <a:ext uri="{FF2B5EF4-FFF2-40B4-BE49-F238E27FC236}">
                      <a16:creationId xmlns:a16="http://schemas.microsoft.com/office/drawing/2014/main" id="{CDC3F5C6-DC61-4357-911D-C0D2D972F451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0013613" y="3363913"/>
                  <a:ext cx="188913" cy="176213"/>
                </a:xfrm>
                <a:custGeom>
                  <a:avLst/>
                  <a:gdLst>
                    <a:gd name="T0" fmla="*/ 106 w 114"/>
                    <a:gd name="T1" fmla="*/ 88 h 106"/>
                    <a:gd name="T2" fmla="*/ 54 w 114"/>
                    <a:gd name="T3" fmla="*/ 106 h 106"/>
                    <a:gd name="T4" fmla="*/ 4 w 114"/>
                    <a:gd name="T5" fmla="*/ 55 h 106"/>
                    <a:gd name="T6" fmla="*/ 69 w 114"/>
                    <a:gd name="T7" fmla="*/ 0 h 106"/>
                    <a:gd name="T8" fmla="*/ 111 w 114"/>
                    <a:gd name="T9" fmla="*/ 44 h 106"/>
                    <a:gd name="T10" fmla="*/ 105 w 114"/>
                    <a:gd name="T11" fmla="*/ 61 h 106"/>
                    <a:gd name="T12" fmla="*/ 35 w 114"/>
                    <a:gd name="T13" fmla="*/ 61 h 106"/>
                    <a:gd name="T14" fmla="*/ 64 w 114"/>
                    <a:gd name="T15" fmla="*/ 81 h 106"/>
                    <a:gd name="T16" fmla="*/ 97 w 114"/>
                    <a:gd name="T17" fmla="*/ 72 h 106"/>
                    <a:gd name="T18" fmla="*/ 106 w 114"/>
                    <a:gd name="T19" fmla="*/ 88 h 106"/>
                    <a:gd name="T20" fmla="*/ 38 w 114"/>
                    <a:gd name="T21" fmla="*/ 40 h 106"/>
                    <a:gd name="T22" fmla="*/ 83 w 114"/>
                    <a:gd name="T23" fmla="*/ 40 h 106"/>
                    <a:gd name="T24" fmla="*/ 66 w 114"/>
                    <a:gd name="T25" fmla="*/ 22 h 106"/>
                    <a:gd name="T26" fmla="*/ 38 w 114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4" h="106">
                      <a:moveTo>
                        <a:pt x="106" y="88"/>
                      </a:moveTo>
                      <a:cubicBezTo>
                        <a:pt x="93" y="97"/>
                        <a:pt x="75" y="106"/>
                        <a:pt x="54" y="106"/>
                      </a:cubicBezTo>
                      <a:cubicBezTo>
                        <a:pt x="20" y="106"/>
                        <a:pt x="0" y="86"/>
                        <a:pt x="4" y="55"/>
                      </a:cubicBezTo>
                      <a:cubicBezTo>
                        <a:pt x="8" y="24"/>
                        <a:pt x="36" y="0"/>
                        <a:pt x="69" y="0"/>
                      </a:cubicBezTo>
                      <a:cubicBezTo>
                        <a:pt x="98" y="0"/>
                        <a:pt x="114" y="18"/>
                        <a:pt x="111" y="44"/>
                      </a:cubicBezTo>
                      <a:cubicBezTo>
                        <a:pt x="110" y="51"/>
                        <a:pt x="107" y="57"/>
                        <a:pt x="105" y="61"/>
                      </a:cubicBezTo>
                      <a:cubicBezTo>
                        <a:pt x="35" y="61"/>
                        <a:pt x="35" y="61"/>
                        <a:pt x="35" y="61"/>
                      </a:cubicBezTo>
                      <a:cubicBezTo>
                        <a:pt x="37" y="74"/>
                        <a:pt x="47" y="81"/>
                        <a:pt x="64" y="81"/>
                      </a:cubicBezTo>
                      <a:cubicBezTo>
                        <a:pt x="76" y="81"/>
                        <a:pt x="87" y="77"/>
                        <a:pt x="97" y="72"/>
                      </a:cubicBezTo>
                      <a:lnTo>
                        <a:pt x="106" y="88"/>
                      </a:lnTo>
                      <a:close/>
                      <a:moveTo>
                        <a:pt x="38" y="40"/>
                      </a:moveTo>
                      <a:cubicBezTo>
                        <a:pt x="83" y="40"/>
                        <a:pt x="83" y="40"/>
                        <a:pt x="83" y="40"/>
                      </a:cubicBezTo>
                      <a:cubicBezTo>
                        <a:pt x="84" y="29"/>
                        <a:pt x="77" y="22"/>
                        <a:pt x="66" y="22"/>
                      </a:cubicBezTo>
                      <a:cubicBezTo>
                        <a:pt x="55" y="22"/>
                        <a:pt x="44" y="28"/>
                        <a:pt x="38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1" name="Freeform 8">
                  <a:extLst>
                    <a:ext uri="{FF2B5EF4-FFF2-40B4-BE49-F238E27FC236}">
                      <a16:creationId xmlns:a16="http://schemas.microsoft.com/office/drawing/2014/main" id="{B401902C-6257-49E1-AF9C-456C1ACC814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219988" y="3365501"/>
                  <a:ext cx="146050" cy="166688"/>
                </a:xfrm>
                <a:custGeom>
                  <a:avLst/>
                  <a:gdLst>
                    <a:gd name="T0" fmla="*/ 89 w 89"/>
                    <a:gd name="T1" fmla="*/ 2 h 100"/>
                    <a:gd name="T2" fmla="*/ 84 w 89"/>
                    <a:gd name="T3" fmla="*/ 32 h 100"/>
                    <a:gd name="T4" fmla="*/ 70 w 89"/>
                    <a:gd name="T5" fmla="*/ 30 h 100"/>
                    <a:gd name="T6" fmla="*/ 40 w 89"/>
                    <a:gd name="T7" fmla="*/ 46 h 100"/>
                    <a:gd name="T8" fmla="*/ 32 w 89"/>
                    <a:gd name="T9" fmla="*/ 100 h 100"/>
                    <a:gd name="T10" fmla="*/ 0 w 89"/>
                    <a:gd name="T11" fmla="*/ 100 h 100"/>
                    <a:gd name="T12" fmla="*/ 14 w 89"/>
                    <a:gd name="T13" fmla="*/ 6 h 100"/>
                    <a:gd name="T14" fmla="*/ 45 w 89"/>
                    <a:gd name="T15" fmla="*/ 0 h 100"/>
                    <a:gd name="T16" fmla="*/ 42 w 89"/>
                    <a:gd name="T17" fmla="*/ 22 h 100"/>
                    <a:gd name="T18" fmla="*/ 77 w 89"/>
                    <a:gd name="T19" fmla="*/ 0 h 100"/>
                    <a:gd name="T20" fmla="*/ 89 w 89"/>
                    <a:gd name="T21" fmla="*/ 2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9" h="100">
                      <a:moveTo>
                        <a:pt x="89" y="2"/>
                      </a:moveTo>
                      <a:cubicBezTo>
                        <a:pt x="84" y="32"/>
                        <a:pt x="84" y="32"/>
                        <a:pt x="84" y="32"/>
                      </a:cubicBezTo>
                      <a:cubicBezTo>
                        <a:pt x="80" y="31"/>
                        <a:pt x="75" y="30"/>
                        <a:pt x="70" y="30"/>
                      </a:cubicBezTo>
                      <a:cubicBezTo>
                        <a:pt x="56" y="30"/>
                        <a:pt x="47" y="37"/>
                        <a:pt x="40" y="46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42" y="22"/>
                        <a:pt x="42" y="22"/>
                        <a:pt x="42" y="22"/>
                      </a:cubicBezTo>
                      <a:cubicBezTo>
                        <a:pt x="52" y="8"/>
                        <a:pt x="65" y="0"/>
                        <a:pt x="77" y="0"/>
                      </a:cubicBezTo>
                      <a:cubicBezTo>
                        <a:pt x="80" y="0"/>
                        <a:pt x="85" y="1"/>
                        <a:pt x="89" y="2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2" name="Freeform 9">
                  <a:extLst>
                    <a:ext uri="{FF2B5EF4-FFF2-40B4-BE49-F238E27FC236}">
                      <a16:creationId xmlns:a16="http://schemas.microsoft.com/office/drawing/2014/main" id="{C2673B5E-8F1C-457F-B0CA-EC3E1DB77181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369213" y="3370263"/>
                  <a:ext cx="187325" cy="228600"/>
                </a:xfrm>
                <a:custGeom>
                  <a:avLst/>
                  <a:gdLst>
                    <a:gd name="T0" fmla="*/ 118 w 118"/>
                    <a:gd name="T1" fmla="*/ 0 h 144"/>
                    <a:gd name="T2" fmla="*/ 38 w 118"/>
                    <a:gd name="T3" fmla="*/ 144 h 144"/>
                    <a:gd name="T4" fmla="*/ 5 w 118"/>
                    <a:gd name="T5" fmla="*/ 144 h 144"/>
                    <a:gd name="T6" fmla="*/ 31 w 118"/>
                    <a:gd name="T7" fmla="*/ 102 h 144"/>
                    <a:gd name="T8" fmla="*/ 0 w 118"/>
                    <a:gd name="T9" fmla="*/ 0 h 144"/>
                    <a:gd name="T10" fmla="*/ 37 w 118"/>
                    <a:gd name="T11" fmla="*/ 0 h 144"/>
                    <a:gd name="T12" fmla="*/ 53 w 118"/>
                    <a:gd name="T13" fmla="*/ 64 h 144"/>
                    <a:gd name="T14" fmla="*/ 86 w 118"/>
                    <a:gd name="T15" fmla="*/ 0 h 144"/>
                    <a:gd name="T16" fmla="*/ 118 w 118"/>
                    <a:gd name="T17" fmla="*/ 0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8" h="144">
                      <a:moveTo>
                        <a:pt x="118" y="0"/>
                      </a:moveTo>
                      <a:lnTo>
                        <a:pt x="38" y="144"/>
                      </a:lnTo>
                      <a:lnTo>
                        <a:pt x="5" y="144"/>
                      </a:lnTo>
                      <a:lnTo>
                        <a:pt x="31" y="102"/>
                      </a:lnTo>
                      <a:lnTo>
                        <a:pt x="0" y="0"/>
                      </a:lnTo>
                      <a:lnTo>
                        <a:pt x="37" y="0"/>
                      </a:lnTo>
                      <a:lnTo>
                        <a:pt x="53" y="64"/>
                      </a:lnTo>
                      <a:lnTo>
                        <a:pt x="86" y="0"/>
                      </a:lnTo>
                      <a:lnTo>
                        <a:pt x="118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3" name="Freeform 10">
                  <a:extLst>
                    <a:ext uri="{FF2B5EF4-FFF2-40B4-BE49-F238E27FC236}">
                      <a16:creationId xmlns:a16="http://schemas.microsoft.com/office/drawing/2014/main" id="{3A11E9B1-3686-4CF7-97F7-50CA2499CF5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561300" y="3370263"/>
                  <a:ext cx="266700" cy="161925"/>
                </a:xfrm>
                <a:custGeom>
                  <a:avLst/>
                  <a:gdLst>
                    <a:gd name="T0" fmla="*/ 168 w 168"/>
                    <a:gd name="T1" fmla="*/ 0 h 102"/>
                    <a:gd name="T2" fmla="*/ 119 w 168"/>
                    <a:gd name="T3" fmla="*/ 102 h 102"/>
                    <a:gd name="T4" fmla="*/ 88 w 168"/>
                    <a:gd name="T5" fmla="*/ 102 h 102"/>
                    <a:gd name="T6" fmla="*/ 76 w 168"/>
                    <a:gd name="T7" fmla="*/ 45 h 102"/>
                    <a:gd name="T8" fmla="*/ 52 w 168"/>
                    <a:gd name="T9" fmla="*/ 102 h 102"/>
                    <a:gd name="T10" fmla="*/ 20 w 168"/>
                    <a:gd name="T11" fmla="*/ 102 h 102"/>
                    <a:gd name="T12" fmla="*/ 0 w 168"/>
                    <a:gd name="T13" fmla="*/ 0 h 102"/>
                    <a:gd name="T14" fmla="*/ 34 w 168"/>
                    <a:gd name="T15" fmla="*/ 0 h 102"/>
                    <a:gd name="T16" fmla="*/ 43 w 168"/>
                    <a:gd name="T17" fmla="*/ 67 h 102"/>
                    <a:gd name="T18" fmla="*/ 70 w 168"/>
                    <a:gd name="T19" fmla="*/ 0 h 102"/>
                    <a:gd name="T20" fmla="*/ 100 w 168"/>
                    <a:gd name="T21" fmla="*/ 0 h 102"/>
                    <a:gd name="T22" fmla="*/ 111 w 168"/>
                    <a:gd name="T23" fmla="*/ 67 h 102"/>
                    <a:gd name="T24" fmla="*/ 137 w 168"/>
                    <a:gd name="T25" fmla="*/ 0 h 102"/>
                    <a:gd name="T26" fmla="*/ 168 w 168"/>
                    <a:gd name="T27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8" h="102">
                      <a:moveTo>
                        <a:pt x="168" y="0"/>
                      </a:moveTo>
                      <a:lnTo>
                        <a:pt x="119" y="102"/>
                      </a:lnTo>
                      <a:lnTo>
                        <a:pt x="88" y="102"/>
                      </a:lnTo>
                      <a:lnTo>
                        <a:pt x="76" y="45"/>
                      </a:lnTo>
                      <a:lnTo>
                        <a:pt x="52" y="102"/>
                      </a:lnTo>
                      <a:lnTo>
                        <a:pt x="20" y="102"/>
                      </a:lnTo>
                      <a:lnTo>
                        <a:pt x="0" y="0"/>
                      </a:lnTo>
                      <a:lnTo>
                        <a:pt x="34" y="0"/>
                      </a:lnTo>
                      <a:lnTo>
                        <a:pt x="43" y="67"/>
                      </a:lnTo>
                      <a:lnTo>
                        <a:pt x="70" y="0"/>
                      </a:lnTo>
                      <a:lnTo>
                        <a:pt x="100" y="0"/>
                      </a:lnTo>
                      <a:lnTo>
                        <a:pt x="111" y="67"/>
                      </a:lnTo>
                      <a:lnTo>
                        <a:pt x="137" y="0"/>
                      </a:lnTo>
                      <a:lnTo>
                        <a:pt x="168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4" name="Freeform 11">
                  <a:extLst>
                    <a:ext uri="{FF2B5EF4-FFF2-40B4-BE49-F238E27FC236}">
                      <a16:creationId xmlns:a16="http://schemas.microsoft.com/office/drawing/2014/main" id="{513B4A26-C665-4F5A-A349-CD62D34B5E6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0831175" y="3297238"/>
                  <a:ext cx="192088" cy="234950"/>
                </a:xfrm>
                <a:custGeom>
                  <a:avLst/>
                  <a:gdLst>
                    <a:gd name="T0" fmla="*/ 112 w 116"/>
                    <a:gd name="T1" fmla="*/ 84 h 142"/>
                    <a:gd name="T2" fmla="*/ 103 w 116"/>
                    <a:gd name="T3" fmla="*/ 142 h 142"/>
                    <a:gd name="T4" fmla="*/ 71 w 116"/>
                    <a:gd name="T5" fmla="*/ 142 h 142"/>
                    <a:gd name="T6" fmla="*/ 78 w 116"/>
                    <a:gd name="T7" fmla="*/ 94 h 142"/>
                    <a:gd name="T8" fmla="*/ 64 w 116"/>
                    <a:gd name="T9" fmla="*/ 69 h 142"/>
                    <a:gd name="T10" fmla="*/ 41 w 116"/>
                    <a:gd name="T11" fmla="*/ 81 h 142"/>
                    <a:gd name="T12" fmla="*/ 32 w 116"/>
                    <a:gd name="T13" fmla="*/ 142 h 142"/>
                    <a:gd name="T14" fmla="*/ 0 w 116"/>
                    <a:gd name="T15" fmla="*/ 142 h 142"/>
                    <a:gd name="T16" fmla="*/ 19 w 116"/>
                    <a:gd name="T17" fmla="*/ 6 h 142"/>
                    <a:gd name="T18" fmla="*/ 52 w 116"/>
                    <a:gd name="T19" fmla="*/ 0 h 142"/>
                    <a:gd name="T20" fmla="*/ 44 w 116"/>
                    <a:gd name="T21" fmla="*/ 57 h 142"/>
                    <a:gd name="T22" fmla="*/ 81 w 116"/>
                    <a:gd name="T23" fmla="*/ 42 h 142"/>
                    <a:gd name="T24" fmla="*/ 112 w 116"/>
                    <a:gd name="T25" fmla="*/ 84 h 1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6" h="142">
                      <a:moveTo>
                        <a:pt x="112" y="84"/>
                      </a:moveTo>
                      <a:cubicBezTo>
                        <a:pt x="103" y="142"/>
                        <a:pt x="103" y="142"/>
                        <a:pt x="103" y="142"/>
                      </a:cubicBezTo>
                      <a:cubicBezTo>
                        <a:pt x="71" y="142"/>
                        <a:pt x="71" y="142"/>
                        <a:pt x="71" y="142"/>
                      </a:cubicBezTo>
                      <a:cubicBezTo>
                        <a:pt x="78" y="94"/>
                        <a:pt x="78" y="94"/>
                        <a:pt x="78" y="94"/>
                      </a:cubicBezTo>
                      <a:cubicBezTo>
                        <a:pt x="80" y="78"/>
                        <a:pt x="76" y="69"/>
                        <a:pt x="64" y="69"/>
                      </a:cubicBezTo>
                      <a:cubicBezTo>
                        <a:pt x="56" y="69"/>
                        <a:pt x="47" y="74"/>
                        <a:pt x="41" y="81"/>
                      </a:cubicBezTo>
                      <a:cubicBezTo>
                        <a:pt x="32" y="142"/>
                        <a:pt x="32" y="142"/>
                        <a:pt x="32" y="142"/>
                      </a:cubicBezTo>
                      <a:cubicBezTo>
                        <a:pt x="0" y="142"/>
                        <a:pt x="0" y="142"/>
                        <a:pt x="0" y="142"/>
                      </a:cubicBezTo>
                      <a:cubicBezTo>
                        <a:pt x="19" y="6"/>
                        <a:pt x="19" y="6"/>
                        <a:pt x="19" y="6"/>
                      </a:cubicBezTo>
                      <a:cubicBezTo>
                        <a:pt x="52" y="0"/>
                        <a:pt x="52" y="0"/>
                        <a:pt x="52" y="0"/>
                      </a:cubicBezTo>
                      <a:cubicBezTo>
                        <a:pt x="44" y="57"/>
                        <a:pt x="44" y="57"/>
                        <a:pt x="44" y="57"/>
                      </a:cubicBezTo>
                      <a:cubicBezTo>
                        <a:pt x="54" y="47"/>
                        <a:pt x="68" y="42"/>
                        <a:pt x="81" y="42"/>
                      </a:cubicBezTo>
                      <a:cubicBezTo>
                        <a:pt x="101" y="42"/>
                        <a:pt x="116" y="56"/>
                        <a:pt x="112" y="84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5" name="Freeform 12">
                  <a:extLst>
                    <a:ext uri="{FF2B5EF4-FFF2-40B4-BE49-F238E27FC236}">
                      <a16:creationId xmlns:a16="http://schemas.microsoft.com/office/drawing/2014/main" id="{9DF60469-FDD0-43E0-B2FC-5BA3A2EEABA3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1037550" y="3363913"/>
                  <a:ext cx="190500" cy="176213"/>
                </a:xfrm>
                <a:custGeom>
                  <a:avLst/>
                  <a:gdLst>
                    <a:gd name="T0" fmla="*/ 106 w 115"/>
                    <a:gd name="T1" fmla="*/ 88 h 106"/>
                    <a:gd name="T2" fmla="*/ 55 w 115"/>
                    <a:gd name="T3" fmla="*/ 106 h 106"/>
                    <a:gd name="T4" fmla="*/ 5 w 115"/>
                    <a:gd name="T5" fmla="*/ 55 h 106"/>
                    <a:gd name="T6" fmla="*/ 70 w 115"/>
                    <a:gd name="T7" fmla="*/ 0 h 106"/>
                    <a:gd name="T8" fmla="*/ 111 w 115"/>
                    <a:gd name="T9" fmla="*/ 44 h 106"/>
                    <a:gd name="T10" fmla="*/ 106 w 115"/>
                    <a:gd name="T11" fmla="*/ 61 h 106"/>
                    <a:gd name="T12" fmla="*/ 36 w 115"/>
                    <a:gd name="T13" fmla="*/ 61 h 106"/>
                    <a:gd name="T14" fmla="*/ 65 w 115"/>
                    <a:gd name="T15" fmla="*/ 81 h 106"/>
                    <a:gd name="T16" fmla="*/ 98 w 115"/>
                    <a:gd name="T17" fmla="*/ 72 h 106"/>
                    <a:gd name="T18" fmla="*/ 106 w 115"/>
                    <a:gd name="T19" fmla="*/ 88 h 106"/>
                    <a:gd name="T20" fmla="*/ 39 w 115"/>
                    <a:gd name="T21" fmla="*/ 40 h 106"/>
                    <a:gd name="T22" fmla="*/ 84 w 115"/>
                    <a:gd name="T23" fmla="*/ 40 h 106"/>
                    <a:gd name="T24" fmla="*/ 66 w 115"/>
                    <a:gd name="T25" fmla="*/ 22 h 106"/>
                    <a:gd name="T26" fmla="*/ 39 w 115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5" h="106">
                      <a:moveTo>
                        <a:pt x="106" y="88"/>
                      </a:moveTo>
                      <a:cubicBezTo>
                        <a:pt x="94" y="97"/>
                        <a:pt x="76" y="106"/>
                        <a:pt x="55" y="106"/>
                      </a:cubicBezTo>
                      <a:cubicBezTo>
                        <a:pt x="21" y="106"/>
                        <a:pt x="0" y="86"/>
                        <a:pt x="5" y="55"/>
                      </a:cubicBezTo>
                      <a:cubicBezTo>
                        <a:pt x="9" y="24"/>
                        <a:pt x="37" y="0"/>
                        <a:pt x="70" y="0"/>
                      </a:cubicBezTo>
                      <a:cubicBezTo>
                        <a:pt x="98" y="0"/>
                        <a:pt x="115" y="18"/>
                        <a:pt x="111" y="44"/>
                      </a:cubicBezTo>
                      <a:cubicBezTo>
                        <a:pt x="110" y="51"/>
                        <a:pt x="108" y="57"/>
                        <a:pt x="106" y="61"/>
                      </a:cubicBezTo>
                      <a:cubicBezTo>
                        <a:pt x="36" y="61"/>
                        <a:pt x="36" y="61"/>
                        <a:pt x="36" y="61"/>
                      </a:cubicBezTo>
                      <a:cubicBezTo>
                        <a:pt x="38" y="74"/>
                        <a:pt x="48" y="81"/>
                        <a:pt x="65" y="81"/>
                      </a:cubicBezTo>
                      <a:cubicBezTo>
                        <a:pt x="76" y="81"/>
                        <a:pt x="88" y="77"/>
                        <a:pt x="98" y="72"/>
                      </a:cubicBezTo>
                      <a:lnTo>
                        <a:pt x="106" y="88"/>
                      </a:lnTo>
                      <a:close/>
                      <a:moveTo>
                        <a:pt x="39" y="40"/>
                      </a:moveTo>
                      <a:cubicBezTo>
                        <a:pt x="84" y="40"/>
                        <a:pt x="84" y="40"/>
                        <a:pt x="84" y="40"/>
                      </a:cubicBezTo>
                      <a:cubicBezTo>
                        <a:pt x="84" y="29"/>
                        <a:pt x="78" y="22"/>
                        <a:pt x="66" y="22"/>
                      </a:cubicBezTo>
                      <a:cubicBezTo>
                        <a:pt x="56" y="22"/>
                        <a:pt x="44" y="28"/>
                        <a:pt x="39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6" name="Freeform 13">
                  <a:extLst>
                    <a:ext uri="{FF2B5EF4-FFF2-40B4-BE49-F238E27FC236}">
                      <a16:creationId xmlns:a16="http://schemas.microsoft.com/office/drawing/2014/main" id="{E982B984-D04B-45AF-8231-E1F1EFC6F44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1245513" y="3365501"/>
                  <a:ext cx="144463" cy="166688"/>
                </a:xfrm>
                <a:custGeom>
                  <a:avLst/>
                  <a:gdLst>
                    <a:gd name="T0" fmla="*/ 88 w 88"/>
                    <a:gd name="T1" fmla="*/ 2 h 100"/>
                    <a:gd name="T2" fmla="*/ 84 w 88"/>
                    <a:gd name="T3" fmla="*/ 32 h 100"/>
                    <a:gd name="T4" fmla="*/ 70 w 88"/>
                    <a:gd name="T5" fmla="*/ 30 h 100"/>
                    <a:gd name="T6" fmla="*/ 40 w 88"/>
                    <a:gd name="T7" fmla="*/ 46 h 100"/>
                    <a:gd name="T8" fmla="*/ 32 w 88"/>
                    <a:gd name="T9" fmla="*/ 100 h 100"/>
                    <a:gd name="T10" fmla="*/ 0 w 88"/>
                    <a:gd name="T11" fmla="*/ 100 h 100"/>
                    <a:gd name="T12" fmla="*/ 13 w 88"/>
                    <a:gd name="T13" fmla="*/ 6 h 100"/>
                    <a:gd name="T14" fmla="*/ 45 w 88"/>
                    <a:gd name="T15" fmla="*/ 0 h 100"/>
                    <a:gd name="T16" fmla="*/ 42 w 88"/>
                    <a:gd name="T17" fmla="*/ 22 h 100"/>
                    <a:gd name="T18" fmla="*/ 77 w 88"/>
                    <a:gd name="T19" fmla="*/ 0 h 100"/>
                    <a:gd name="T20" fmla="*/ 88 w 88"/>
                    <a:gd name="T21" fmla="*/ 2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8" h="100">
                      <a:moveTo>
                        <a:pt x="88" y="2"/>
                      </a:moveTo>
                      <a:cubicBezTo>
                        <a:pt x="84" y="32"/>
                        <a:pt x="84" y="32"/>
                        <a:pt x="84" y="32"/>
                      </a:cubicBezTo>
                      <a:cubicBezTo>
                        <a:pt x="80" y="31"/>
                        <a:pt x="74" y="30"/>
                        <a:pt x="70" y="30"/>
                      </a:cubicBezTo>
                      <a:cubicBezTo>
                        <a:pt x="56" y="30"/>
                        <a:pt x="47" y="37"/>
                        <a:pt x="40" y="46"/>
                      </a:cubicBezTo>
                      <a:cubicBezTo>
                        <a:pt x="32" y="100"/>
                        <a:pt x="32" y="100"/>
                        <a:pt x="32" y="100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13" y="6"/>
                        <a:pt x="13" y="6"/>
                        <a:pt x="13" y="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42" y="22"/>
                        <a:pt x="42" y="22"/>
                        <a:pt x="42" y="22"/>
                      </a:cubicBezTo>
                      <a:cubicBezTo>
                        <a:pt x="52" y="8"/>
                        <a:pt x="65" y="0"/>
                        <a:pt x="77" y="0"/>
                      </a:cubicBezTo>
                      <a:cubicBezTo>
                        <a:pt x="80" y="0"/>
                        <a:pt x="85" y="1"/>
                        <a:pt x="88" y="2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7" name="Freeform 14">
                  <a:extLst>
                    <a:ext uri="{FF2B5EF4-FFF2-40B4-BE49-F238E27FC236}">
                      <a16:creationId xmlns:a16="http://schemas.microsoft.com/office/drawing/2014/main" id="{EDB97A8A-B6C2-45DC-B343-C00CEAF05818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1389975" y="3363913"/>
                  <a:ext cx="190500" cy="176213"/>
                </a:xfrm>
                <a:custGeom>
                  <a:avLst/>
                  <a:gdLst>
                    <a:gd name="T0" fmla="*/ 106 w 115"/>
                    <a:gd name="T1" fmla="*/ 88 h 106"/>
                    <a:gd name="T2" fmla="*/ 54 w 115"/>
                    <a:gd name="T3" fmla="*/ 106 h 106"/>
                    <a:gd name="T4" fmla="*/ 4 w 115"/>
                    <a:gd name="T5" fmla="*/ 55 h 106"/>
                    <a:gd name="T6" fmla="*/ 69 w 115"/>
                    <a:gd name="T7" fmla="*/ 0 h 106"/>
                    <a:gd name="T8" fmla="*/ 111 w 115"/>
                    <a:gd name="T9" fmla="*/ 44 h 106"/>
                    <a:gd name="T10" fmla="*/ 105 w 115"/>
                    <a:gd name="T11" fmla="*/ 61 h 106"/>
                    <a:gd name="T12" fmla="*/ 36 w 115"/>
                    <a:gd name="T13" fmla="*/ 61 h 106"/>
                    <a:gd name="T14" fmla="*/ 64 w 115"/>
                    <a:gd name="T15" fmla="*/ 81 h 106"/>
                    <a:gd name="T16" fmla="*/ 97 w 115"/>
                    <a:gd name="T17" fmla="*/ 72 h 106"/>
                    <a:gd name="T18" fmla="*/ 106 w 115"/>
                    <a:gd name="T19" fmla="*/ 88 h 106"/>
                    <a:gd name="T20" fmla="*/ 38 w 115"/>
                    <a:gd name="T21" fmla="*/ 40 h 106"/>
                    <a:gd name="T22" fmla="*/ 84 w 115"/>
                    <a:gd name="T23" fmla="*/ 40 h 106"/>
                    <a:gd name="T24" fmla="*/ 66 w 115"/>
                    <a:gd name="T25" fmla="*/ 22 h 106"/>
                    <a:gd name="T26" fmla="*/ 38 w 115"/>
                    <a:gd name="T27" fmla="*/ 4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5" h="106">
                      <a:moveTo>
                        <a:pt x="106" y="88"/>
                      </a:moveTo>
                      <a:cubicBezTo>
                        <a:pt x="93" y="97"/>
                        <a:pt x="75" y="106"/>
                        <a:pt x="54" y="106"/>
                      </a:cubicBezTo>
                      <a:cubicBezTo>
                        <a:pt x="20" y="106"/>
                        <a:pt x="0" y="86"/>
                        <a:pt x="4" y="55"/>
                      </a:cubicBezTo>
                      <a:cubicBezTo>
                        <a:pt x="8" y="24"/>
                        <a:pt x="36" y="0"/>
                        <a:pt x="69" y="0"/>
                      </a:cubicBezTo>
                      <a:cubicBezTo>
                        <a:pt x="98" y="0"/>
                        <a:pt x="115" y="18"/>
                        <a:pt x="111" y="44"/>
                      </a:cubicBezTo>
                      <a:cubicBezTo>
                        <a:pt x="110" y="51"/>
                        <a:pt x="108" y="57"/>
                        <a:pt x="105" y="61"/>
                      </a:cubicBezTo>
                      <a:cubicBezTo>
                        <a:pt x="36" y="61"/>
                        <a:pt x="36" y="61"/>
                        <a:pt x="36" y="61"/>
                      </a:cubicBezTo>
                      <a:cubicBezTo>
                        <a:pt x="38" y="74"/>
                        <a:pt x="48" y="81"/>
                        <a:pt x="64" y="81"/>
                      </a:cubicBezTo>
                      <a:cubicBezTo>
                        <a:pt x="76" y="81"/>
                        <a:pt x="87" y="77"/>
                        <a:pt x="97" y="72"/>
                      </a:cubicBezTo>
                      <a:lnTo>
                        <a:pt x="106" y="88"/>
                      </a:lnTo>
                      <a:close/>
                      <a:moveTo>
                        <a:pt x="38" y="40"/>
                      </a:moveTo>
                      <a:cubicBezTo>
                        <a:pt x="84" y="40"/>
                        <a:pt x="84" y="40"/>
                        <a:pt x="84" y="40"/>
                      </a:cubicBezTo>
                      <a:cubicBezTo>
                        <a:pt x="84" y="29"/>
                        <a:pt x="78" y="22"/>
                        <a:pt x="66" y="22"/>
                      </a:cubicBezTo>
                      <a:cubicBezTo>
                        <a:pt x="56" y="22"/>
                        <a:pt x="44" y="28"/>
                        <a:pt x="38" y="40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8" name="Freeform 15">
                  <a:extLst>
                    <a:ext uri="{FF2B5EF4-FFF2-40B4-BE49-F238E27FC236}">
                      <a16:creationId xmlns:a16="http://schemas.microsoft.com/office/drawing/2014/main" id="{1393A8D7-04DD-40D0-B668-DE6B8E4C721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1678900" y="3370263"/>
                  <a:ext cx="184150" cy="228600"/>
                </a:xfrm>
                <a:custGeom>
                  <a:avLst/>
                  <a:gdLst>
                    <a:gd name="T0" fmla="*/ 116 w 116"/>
                    <a:gd name="T1" fmla="*/ 0 h 144"/>
                    <a:gd name="T2" fmla="*/ 36 w 116"/>
                    <a:gd name="T3" fmla="*/ 144 h 144"/>
                    <a:gd name="T4" fmla="*/ 4 w 116"/>
                    <a:gd name="T5" fmla="*/ 144 h 144"/>
                    <a:gd name="T6" fmla="*/ 29 w 116"/>
                    <a:gd name="T7" fmla="*/ 102 h 144"/>
                    <a:gd name="T8" fmla="*/ 0 w 116"/>
                    <a:gd name="T9" fmla="*/ 0 h 144"/>
                    <a:gd name="T10" fmla="*/ 35 w 116"/>
                    <a:gd name="T11" fmla="*/ 0 h 144"/>
                    <a:gd name="T12" fmla="*/ 51 w 116"/>
                    <a:gd name="T13" fmla="*/ 64 h 144"/>
                    <a:gd name="T14" fmla="*/ 84 w 116"/>
                    <a:gd name="T15" fmla="*/ 0 h 144"/>
                    <a:gd name="T16" fmla="*/ 116 w 116"/>
                    <a:gd name="T17" fmla="*/ 0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144">
                      <a:moveTo>
                        <a:pt x="116" y="0"/>
                      </a:moveTo>
                      <a:lnTo>
                        <a:pt x="36" y="144"/>
                      </a:lnTo>
                      <a:lnTo>
                        <a:pt x="4" y="144"/>
                      </a:lnTo>
                      <a:lnTo>
                        <a:pt x="29" y="102"/>
                      </a:lnTo>
                      <a:lnTo>
                        <a:pt x="0" y="0"/>
                      </a:lnTo>
                      <a:lnTo>
                        <a:pt x="35" y="0"/>
                      </a:lnTo>
                      <a:lnTo>
                        <a:pt x="51" y="64"/>
                      </a:lnTo>
                      <a:lnTo>
                        <a:pt x="84" y="0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29" name="Freeform 16">
                  <a:extLst>
                    <a:ext uri="{FF2B5EF4-FFF2-40B4-BE49-F238E27FC236}">
                      <a16:creationId xmlns:a16="http://schemas.microsoft.com/office/drawing/2014/main" id="{7B9A6DAE-0525-493E-B930-1596CC37E298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1858288" y="3363913"/>
                  <a:ext cx="203200" cy="176213"/>
                </a:xfrm>
                <a:custGeom>
                  <a:avLst/>
                  <a:gdLst>
                    <a:gd name="T0" fmla="*/ 4 w 123"/>
                    <a:gd name="T1" fmla="*/ 55 h 106"/>
                    <a:gd name="T2" fmla="*/ 70 w 123"/>
                    <a:gd name="T3" fmla="*/ 0 h 106"/>
                    <a:gd name="T4" fmla="*/ 119 w 123"/>
                    <a:gd name="T5" fmla="*/ 51 h 106"/>
                    <a:gd name="T6" fmla="*/ 53 w 123"/>
                    <a:gd name="T7" fmla="*/ 106 h 106"/>
                    <a:gd name="T8" fmla="*/ 4 w 123"/>
                    <a:gd name="T9" fmla="*/ 55 h 106"/>
                    <a:gd name="T10" fmla="*/ 86 w 123"/>
                    <a:gd name="T11" fmla="*/ 54 h 106"/>
                    <a:gd name="T12" fmla="*/ 65 w 123"/>
                    <a:gd name="T13" fmla="*/ 24 h 106"/>
                    <a:gd name="T14" fmla="*/ 38 w 123"/>
                    <a:gd name="T15" fmla="*/ 52 h 106"/>
                    <a:gd name="T16" fmla="*/ 59 w 123"/>
                    <a:gd name="T17" fmla="*/ 82 h 106"/>
                    <a:gd name="T18" fmla="*/ 86 w 123"/>
                    <a:gd name="T19" fmla="*/ 54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3" h="106">
                      <a:moveTo>
                        <a:pt x="4" y="55"/>
                      </a:moveTo>
                      <a:cubicBezTo>
                        <a:pt x="9" y="24"/>
                        <a:pt x="37" y="0"/>
                        <a:pt x="70" y="0"/>
                      </a:cubicBezTo>
                      <a:cubicBezTo>
                        <a:pt x="102" y="0"/>
                        <a:pt x="123" y="22"/>
                        <a:pt x="119" y="51"/>
                      </a:cubicBezTo>
                      <a:cubicBezTo>
                        <a:pt x="115" y="82"/>
                        <a:pt x="87" y="106"/>
                        <a:pt x="53" y="106"/>
                      </a:cubicBezTo>
                      <a:cubicBezTo>
                        <a:pt x="22" y="106"/>
                        <a:pt x="0" y="84"/>
                        <a:pt x="4" y="55"/>
                      </a:cubicBezTo>
                      <a:close/>
                      <a:moveTo>
                        <a:pt x="86" y="54"/>
                      </a:moveTo>
                      <a:cubicBezTo>
                        <a:pt x="89" y="36"/>
                        <a:pt x="80" y="24"/>
                        <a:pt x="65" y="24"/>
                      </a:cubicBezTo>
                      <a:cubicBezTo>
                        <a:pt x="50" y="24"/>
                        <a:pt x="40" y="35"/>
                        <a:pt x="38" y="52"/>
                      </a:cubicBezTo>
                      <a:cubicBezTo>
                        <a:pt x="35" y="70"/>
                        <a:pt x="43" y="82"/>
                        <a:pt x="59" y="82"/>
                      </a:cubicBezTo>
                      <a:cubicBezTo>
                        <a:pt x="73" y="82"/>
                        <a:pt x="84" y="71"/>
                        <a:pt x="86" y="54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0" name="Freeform 17">
                  <a:extLst>
                    <a:ext uri="{FF2B5EF4-FFF2-40B4-BE49-F238E27FC236}">
                      <a16:creationId xmlns:a16="http://schemas.microsoft.com/office/drawing/2014/main" id="{BED10BBD-66EE-4611-B4D6-D3669E33653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22078950" y="3365501"/>
                  <a:ext cx="190500" cy="171450"/>
                </a:xfrm>
                <a:custGeom>
                  <a:avLst/>
                  <a:gdLst>
                    <a:gd name="T0" fmla="*/ 115 w 115"/>
                    <a:gd name="T1" fmla="*/ 0 h 103"/>
                    <a:gd name="T2" fmla="*/ 101 w 115"/>
                    <a:gd name="T3" fmla="*/ 100 h 103"/>
                    <a:gd name="T4" fmla="*/ 70 w 115"/>
                    <a:gd name="T5" fmla="*/ 100 h 103"/>
                    <a:gd name="T6" fmla="*/ 72 w 115"/>
                    <a:gd name="T7" fmla="*/ 88 h 103"/>
                    <a:gd name="T8" fmla="*/ 35 w 115"/>
                    <a:gd name="T9" fmla="*/ 103 h 103"/>
                    <a:gd name="T10" fmla="*/ 4 w 115"/>
                    <a:gd name="T11" fmla="*/ 61 h 103"/>
                    <a:gd name="T12" fmla="*/ 12 w 115"/>
                    <a:gd name="T13" fmla="*/ 6 h 103"/>
                    <a:gd name="T14" fmla="*/ 45 w 115"/>
                    <a:gd name="T15" fmla="*/ 0 h 103"/>
                    <a:gd name="T16" fmla="*/ 38 w 115"/>
                    <a:gd name="T17" fmla="*/ 51 h 103"/>
                    <a:gd name="T18" fmla="*/ 51 w 115"/>
                    <a:gd name="T19" fmla="*/ 77 h 103"/>
                    <a:gd name="T20" fmla="*/ 74 w 115"/>
                    <a:gd name="T21" fmla="*/ 66 h 103"/>
                    <a:gd name="T22" fmla="*/ 82 w 115"/>
                    <a:gd name="T23" fmla="*/ 6 h 103"/>
                    <a:gd name="T24" fmla="*/ 115 w 115"/>
                    <a:gd name="T25" fmla="*/ 0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15" h="103">
                      <a:moveTo>
                        <a:pt x="115" y="0"/>
                      </a:moveTo>
                      <a:cubicBezTo>
                        <a:pt x="101" y="100"/>
                        <a:pt x="101" y="100"/>
                        <a:pt x="101" y="100"/>
                      </a:cubicBezTo>
                      <a:cubicBezTo>
                        <a:pt x="70" y="100"/>
                        <a:pt x="70" y="100"/>
                        <a:pt x="70" y="100"/>
                      </a:cubicBezTo>
                      <a:cubicBezTo>
                        <a:pt x="72" y="88"/>
                        <a:pt x="72" y="88"/>
                        <a:pt x="72" y="88"/>
                      </a:cubicBezTo>
                      <a:cubicBezTo>
                        <a:pt x="62" y="98"/>
                        <a:pt x="48" y="103"/>
                        <a:pt x="35" y="103"/>
                      </a:cubicBezTo>
                      <a:cubicBezTo>
                        <a:pt x="14" y="103"/>
                        <a:pt x="0" y="89"/>
                        <a:pt x="4" y="61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45" y="0"/>
                        <a:pt x="45" y="0"/>
                        <a:pt x="45" y="0"/>
                      </a:cubicBezTo>
                      <a:cubicBezTo>
                        <a:pt x="38" y="51"/>
                        <a:pt x="38" y="51"/>
                        <a:pt x="38" y="51"/>
                      </a:cubicBezTo>
                      <a:cubicBezTo>
                        <a:pt x="35" y="68"/>
                        <a:pt x="40" y="77"/>
                        <a:pt x="51" y="77"/>
                      </a:cubicBezTo>
                      <a:cubicBezTo>
                        <a:pt x="59" y="77"/>
                        <a:pt x="67" y="73"/>
                        <a:pt x="74" y="66"/>
                      </a:cubicBezTo>
                      <a:cubicBezTo>
                        <a:pt x="82" y="6"/>
                        <a:pt x="82" y="6"/>
                        <a:pt x="82" y="6"/>
                      </a:cubicBezTo>
                      <a:lnTo>
                        <a:pt x="115" y="0"/>
                      </a:ln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1" name="Freeform 18">
                  <a:extLst>
                    <a:ext uri="{FF2B5EF4-FFF2-40B4-BE49-F238E27FC236}">
                      <a16:creationId xmlns:a16="http://schemas.microsoft.com/office/drawing/2014/main" id="{649EFB6C-9CE8-4096-B95F-82A3FF190ED5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2353588" y="3365501"/>
                  <a:ext cx="233363" cy="236538"/>
                </a:xfrm>
                <a:custGeom>
                  <a:avLst/>
                  <a:gdLst>
                    <a:gd name="T0" fmla="*/ 138 w 141"/>
                    <a:gd name="T1" fmla="*/ 30 h 143"/>
                    <a:gd name="T2" fmla="*/ 114 w 141"/>
                    <a:gd name="T3" fmla="*/ 29 h 143"/>
                    <a:gd name="T4" fmla="*/ 117 w 141"/>
                    <a:gd name="T5" fmla="*/ 47 h 143"/>
                    <a:gd name="T6" fmla="*/ 59 w 141"/>
                    <a:gd name="T7" fmla="*/ 88 h 143"/>
                    <a:gd name="T8" fmla="*/ 54 w 141"/>
                    <a:gd name="T9" fmla="*/ 88 h 143"/>
                    <a:gd name="T10" fmla="*/ 35 w 141"/>
                    <a:gd name="T11" fmla="*/ 113 h 143"/>
                    <a:gd name="T12" fmla="*/ 84 w 141"/>
                    <a:gd name="T13" fmla="*/ 98 h 143"/>
                    <a:gd name="T14" fmla="*/ 118 w 141"/>
                    <a:gd name="T15" fmla="*/ 139 h 143"/>
                    <a:gd name="T16" fmla="*/ 84 w 141"/>
                    <a:gd name="T17" fmla="*/ 143 h 143"/>
                    <a:gd name="T18" fmla="*/ 66 w 141"/>
                    <a:gd name="T19" fmla="*/ 125 h 143"/>
                    <a:gd name="T20" fmla="*/ 18 w 141"/>
                    <a:gd name="T21" fmla="*/ 139 h 143"/>
                    <a:gd name="T22" fmla="*/ 0 w 141"/>
                    <a:gd name="T23" fmla="*/ 127 h 143"/>
                    <a:gd name="T24" fmla="*/ 27 w 141"/>
                    <a:gd name="T25" fmla="*/ 79 h 143"/>
                    <a:gd name="T26" fmla="*/ 11 w 141"/>
                    <a:gd name="T27" fmla="*/ 45 h 143"/>
                    <a:gd name="T28" fmla="*/ 71 w 141"/>
                    <a:gd name="T29" fmla="*/ 0 h 143"/>
                    <a:gd name="T30" fmla="*/ 91 w 141"/>
                    <a:gd name="T31" fmla="*/ 3 h 143"/>
                    <a:gd name="T32" fmla="*/ 141 w 141"/>
                    <a:gd name="T33" fmla="*/ 3 h 143"/>
                    <a:gd name="T34" fmla="*/ 138 w 141"/>
                    <a:gd name="T35" fmla="*/ 30 h 143"/>
                    <a:gd name="T36" fmla="*/ 87 w 141"/>
                    <a:gd name="T37" fmla="*/ 45 h 143"/>
                    <a:gd name="T38" fmla="*/ 67 w 141"/>
                    <a:gd name="T39" fmla="*/ 23 h 143"/>
                    <a:gd name="T40" fmla="*/ 42 w 141"/>
                    <a:gd name="T41" fmla="*/ 44 h 143"/>
                    <a:gd name="T42" fmla="*/ 62 w 141"/>
                    <a:gd name="T43" fmla="*/ 66 h 143"/>
                    <a:gd name="T44" fmla="*/ 87 w 141"/>
                    <a:gd name="T45" fmla="*/ 45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41" h="143">
                      <a:moveTo>
                        <a:pt x="138" y="30"/>
                      </a:moveTo>
                      <a:cubicBezTo>
                        <a:pt x="114" y="29"/>
                        <a:pt x="114" y="29"/>
                        <a:pt x="114" y="29"/>
                      </a:cubicBezTo>
                      <a:cubicBezTo>
                        <a:pt x="117" y="34"/>
                        <a:pt x="118" y="40"/>
                        <a:pt x="117" y="47"/>
                      </a:cubicBezTo>
                      <a:cubicBezTo>
                        <a:pt x="114" y="70"/>
                        <a:pt x="90" y="88"/>
                        <a:pt x="59" y="88"/>
                      </a:cubicBezTo>
                      <a:cubicBezTo>
                        <a:pt x="58" y="88"/>
                        <a:pt x="56" y="88"/>
                        <a:pt x="54" y="88"/>
                      </a:cubicBezTo>
                      <a:cubicBezTo>
                        <a:pt x="35" y="113"/>
                        <a:pt x="35" y="113"/>
                        <a:pt x="35" y="113"/>
                      </a:cubicBezTo>
                      <a:cubicBezTo>
                        <a:pt x="49" y="105"/>
                        <a:pt x="67" y="98"/>
                        <a:pt x="84" y="98"/>
                      </a:cubicBezTo>
                      <a:cubicBezTo>
                        <a:pt x="102" y="98"/>
                        <a:pt x="120" y="106"/>
                        <a:pt x="118" y="139"/>
                      </a:cubicBezTo>
                      <a:cubicBezTo>
                        <a:pt x="84" y="143"/>
                        <a:pt x="84" y="143"/>
                        <a:pt x="84" y="143"/>
                      </a:cubicBezTo>
                      <a:cubicBezTo>
                        <a:pt x="84" y="128"/>
                        <a:pt x="77" y="125"/>
                        <a:pt x="66" y="125"/>
                      </a:cubicBezTo>
                      <a:cubicBezTo>
                        <a:pt x="53" y="125"/>
                        <a:pt x="34" y="130"/>
                        <a:pt x="18" y="139"/>
                      </a:cubicBezTo>
                      <a:cubicBezTo>
                        <a:pt x="0" y="127"/>
                        <a:pt x="0" y="127"/>
                        <a:pt x="0" y="127"/>
                      </a:cubicBezTo>
                      <a:cubicBezTo>
                        <a:pt x="27" y="79"/>
                        <a:pt x="27" y="79"/>
                        <a:pt x="27" y="79"/>
                      </a:cubicBezTo>
                      <a:cubicBezTo>
                        <a:pt x="15" y="72"/>
                        <a:pt x="9" y="59"/>
                        <a:pt x="11" y="45"/>
                      </a:cubicBezTo>
                      <a:cubicBezTo>
                        <a:pt x="15" y="21"/>
                        <a:pt x="40" y="0"/>
                        <a:pt x="71" y="0"/>
                      </a:cubicBezTo>
                      <a:cubicBezTo>
                        <a:pt x="78" y="0"/>
                        <a:pt x="85" y="1"/>
                        <a:pt x="91" y="3"/>
                      </a:cubicBezTo>
                      <a:cubicBezTo>
                        <a:pt x="141" y="3"/>
                        <a:pt x="141" y="3"/>
                        <a:pt x="141" y="3"/>
                      </a:cubicBezTo>
                      <a:lnTo>
                        <a:pt x="138" y="30"/>
                      </a:lnTo>
                      <a:close/>
                      <a:moveTo>
                        <a:pt x="87" y="45"/>
                      </a:moveTo>
                      <a:cubicBezTo>
                        <a:pt x="89" y="31"/>
                        <a:pt x="79" y="23"/>
                        <a:pt x="67" y="23"/>
                      </a:cubicBezTo>
                      <a:cubicBezTo>
                        <a:pt x="55" y="23"/>
                        <a:pt x="44" y="31"/>
                        <a:pt x="42" y="44"/>
                      </a:cubicBezTo>
                      <a:cubicBezTo>
                        <a:pt x="40" y="57"/>
                        <a:pt x="50" y="66"/>
                        <a:pt x="62" y="66"/>
                      </a:cubicBezTo>
                      <a:cubicBezTo>
                        <a:pt x="74" y="66"/>
                        <a:pt x="85" y="58"/>
                        <a:pt x="87" y="45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32" name="Freeform 19">
                  <a:extLst>
                    <a:ext uri="{FF2B5EF4-FFF2-40B4-BE49-F238E27FC236}">
                      <a16:creationId xmlns:a16="http://schemas.microsoft.com/office/drawing/2014/main" id="{3EB25A27-5AFA-4ED3-B328-3B8A3A9B8728}"/>
                    </a:ext>
                  </a:extLst>
                </p:cNvPr>
                <p:cNvSpPr>
                  <a:spLocks noEditPoints="1"/>
                </p:cNvSpPr>
                <p:nvPr userDrawn="1"/>
              </p:nvSpPr>
              <p:spPr bwMode="auto">
                <a:xfrm>
                  <a:off x="22588538" y="3363913"/>
                  <a:ext cx="203200" cy="176213"/>
                </a:xfrm>
                <a:custGeom>
                  <a:avLst/>
                  <a:gdLst>
                    <a:gd name="T0" fmla="*/ 4 w 123"/>
                    <a:gd name="T1" fmla="*/ 55 h 106"/>
                    <a:gd name="T2" fmla="*/ 70 w 123"/>
                    <a:gd name="T3" fmla="*/ 0 h 106"/>
                    <a:gd name="T4" fmla="*/ 119 w 123"/>
                    <a:gd name="T5" fmla="*/ 51 h 106"/>
                    <a:gd name="T6" fmla="*/ 53 w 123"/>
                    <a:gd name="T7" fmla="*/ 106 h 106"/>
                    <a:gd name="T8" fmla="*/ 4 w 123"/>
                    <a:gd name="T9" fmla="*/ 55 h 106"/>
                    <a:gd name="T10" fmla="*/ 86 w 123"/>
                    <a:gd name="T11" fmla="*/ 54 h 106"/>
                    <a:gd name="T12" fmla="*/ 65 w 123"/>
                    <a:gd name="T13" fmla="*/ 24 h 106"/>
                    <a:gd name="T14" fmla="*/ 38 w 123"/>
                    <a:gd name="T15" fmla="*/ 52 h 106"/>
                    <a:gd name="T16" fmla="*/ 59 w 123"/>
                    <a:gd name="T17" fmla="*/ 82 h 106"/>
                    <a:gd name="T18" fmla="*/ 86 w 123"/>
                    <a:gd name="T19" fmla="*/ 54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3" h="106">
                      <a:moveTo>
                        <a:pt x="4" y="55"/>
                      </a:moveTo>
                      <a:cubicBezTo>
                        <a:pt x="9" y="24"/>
                        <a:pt x="37" y="0"/>
                        <a:pt x="70" y="0"/>
                      </a:cubicBezTo>
                      <a:cubicBezTo>
                        <a:pt x="102" y="0"/>
                        <a:pt x="123" y="22"/>
                        <a:pt x="119" y="51"/>
                      </a:cubicBezTo>
                      <a:cubicBezTo>
                        <a:pt x="115" y="82"/>
                        <a:pt x="87" y="106"/>
                        <a:pt x="53" y="106"/>
                      </a:cubicBezTo>
                      <a:cubicBezTo>
                        <a:pt x="21" y="106"/>
                        <a:pt x="0" y="84"/>
                        <a:pt x="4" y="55"/>
                      </a:cubicBezTo>
                      <a:close/>
                      <a:moveTo>
                        <a:pt x="86" y="54"/>
                      </a:moveTo>
                      <a:cubicBezTo>
                        <a:pt x="88" y="36"/>
                        <a:pt x="80" y="24"/>
                        <a:pt x="65" y="24"/>
                      </a:cubicBezTo>
                      <a:cubicBezTo>
                        <a:pt x="50" y="24"/>
                        <a:pt x="40" y="35"/>
                        <a:pt x="38" y="52"/>
                      </a:cubicBezTo>
                      <a:cubicBezTo>
                        <a:pt x="35" y="70"/>
                        <a:pt x="43" y="82"/>
                        <a:pt x="59" y="82"/>
                      </a:cubicBezTo>
                      <a:cubicBezTo>
                        <a:pt x="73" y="82"/>
                        <a:pt x="83" y="71"/>
                        <a:pt x="86" y="54"/>
                      </a:cubicBezTo>
                      <a:close/>
                    </a:path>
                  </a:pathLst>
                </a:custGeom>
                <a:solidFill>
                  <a:srgbClr val="1E1E1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sp>
            <p:nvSpPr>
              <p:cNvPr id="11" name="Rectangle 20">
                <a:extLst>
                  <a:ext uri="{FF2B5EF4-FFF2-40B4-BE49-F238E27FC236}">
                    <a16:creationId xmlns:a16="http://schemas.microsoft.com/office/drawing/2014/main" id="{56975B4C-A07B-4198-849C-C6B5E01823E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0648109" y="5310073"/>
                <a:ext cx="1150191" cy="115137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2" name="Rectangle 21">
                <a:extLst>
                  <a:ext uri="{FF2B5EF4-FFF2-40B4-BE49-F238E27FC236}">
                    <a16:creationId xmlns:a16="http://schemas.microsoft.com/office/drawing/2014/main" id="{6581B025-8100-4789-BDEC-C36D2490CCC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0705973" y="5367936"/>
                <a:ext cx="1034463" cy="1035644"/>
              </a:xfrm>
              <a:prstGeom prst="rect">
                <a:avLst/>
              </a:prstGeom>
              <a:solidFill>
                <a:srgbClr val="FECA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3" name="Oval 22">
                <a:extLst>
                  <a:ext uri="{FF2B5EF4-FFF2-40B4-BE49-F238E27FC236}">
                    <a16:creationId xmlns:a16="http://schemas.microsoft.com/office/drawing/2014/main" id="{4941554E-D688-4A18-A50F-2D5792115F6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0734315" y="5684416"/>
                <a:ext cx="977780" cy="402685"/>
              </a:xfrm>
              <a:prstGeom prst="ellipse">
                <a:avLst/>
              </a:prstGeom>
              <a:solidFill>
                <a:srgbClr val="0568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" name="Freeform 23">
                <a:extLst>
                  <a:ext uri="{FF2B5EF4-FFF2-40B4-BE49-F238E27FC236}">
                    <a16:creationId xmlns:a16="http://schemas.microsoft.com/office/drawing/2014/main" id="{E93480D3-93DE-4295-A9B9-96DBA765186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179511" y="5784792"/>
                <a:ext cx="179496" cy="158240"/>
              </a:xfrm>
              <a:custGeom>
                <a:avLst/>
                <a:gdLst>
                  <a:gd name="T0" fmla="*/ 141 w 152"/>
                  <a:gd name="T1" fmla="*/ 43 h 134"/>
                  <a:gd name="T2" fmla="*/ 152 w 152"/>
                  <a:gd name="T3" fmla="*/ 0 h 134"/>
                  <a:gd name="T4" fmla="*/ 11 w 152"/>
                  <a:gd name="T5" fmla="*/ 0 h 134"/>
                  <a:gd name="T6" fmla="*/ 0 w 152"/>
                  <a:gd name="T7" fmla="*/ 43 h 134"/>
                  <a:gd name="T8" fmla="*/ 46 w 152"/>
                  <a:gd name="T9" fmla="*/ 43 h 134"/>
                  <a:gd name="T10" fmla="*/ 23 w 152"/>
                  <a:gd name="T11" fmla="*/ 134 h 134"/>
                  <a:gd name="T12" fmla="*/ 72 w 152"/>
                  <a:gd name="T13" fmla="*/ 134 h 134"/>
                  <a:gd name="T14" fmla="*/ 95 w 152"/>
                  <a:gd name="T15" fmla="*/ 43 h 134"/>
                  <a:gd name="T16" fmla="*/ 141 w 152"/>
                  <a:gd name="T17" fmla="*/ 4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2" h="134">
                    <a:moveTo>
                      <a:pt x="141" y="43"/>
                    </a:moveTo>
                    <a:lnTo>
                      <a:pt x="152" y="0"/>
                    </a:lnTo>
                    <a:lnTo>
                      <a:pt x="11" y="0"/>
                    </a:lnTo>
                    <a:lnTo>
                      <a:pt x="0" y="43"/>
                    </a:lnTo>
                    <a:lnTo>
                      <a:pt x="46" y="43"/>
                    </a:lnTo>
                    <a:lnTo>
                      <a:pt x="23" y="134"/>
                    </a:lnTo>
                    <a:lnTo>
                      <a:pt x="72" y="134"/>
                    </a:lnTo>
                    <a:lnTo>
                      <a:pt x="95" y="43"/>
                    </a:lnTo>
                    <a:lnTo>
                      <a:pt x="141" y="43"/>
                    </a:lnTo>
                    <a:close/>
                  </a:path>
                </a:pathLst>
              </a:custGeom>
              <a:solidFill>
                <a:srgbClr val="FECA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5" name="Freeform 24">
                <a:extLst>
                  <a:ext uri="{FF2B5EF4-FFF2-40B4-BE49-F238E27FC236}">
                    <a16:creationId xmlns:a16="http://schemas.microsoft.com/office/drawing/2014/main" id="{28473B45-4F54-4206-91DA-5B90FD7674F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0910268" y="5784792"/>
                <a:ext cx="266882" cy="200752"/>
              </a:xfrm>
              <a:custGeom>
                <a:avLst/>
                <a:gdLst>
                  <a:gd name="T0" fmla="*/ 226 w 226"/>
                  <a:gd name="T1" fmla="*/ 0 h 170"/>
                  <a:gd name="T2" fmla="*/ 156 w 226"/>
                  <a:gd name="T3" fmla="*/ 0 h 170"/>
                  <a:gd name="T4" fmla="*/ 111 w 226"/>
                  <a:gd name="T5" fmla="*/ 100 h 170"/>
                  <a:gd name="T6" fmla="*/ 111 w 226"/>
                  <a:gd name="T7" fmla="*/ 0 h 170"/>
                  <a:gd name="T8" fmla="*/ 43 w 226"/>
                  <a:gd name="T9" fmla="*/ 0 h 170"/>
                  <a:gd name="T10" fmla="*/ 0 w 226"/>
                  <a:gd name="T11" fmla="*/ 170 h 170"/>
                  <a:gd name="T12" fmla="*/ 47 w 226"/>
                  <a:gd name="T13" fmla="*/ 170 h 170"/>
                  <a:gd name="T14" fmla="*/ 75 w 226"/>
                  <a:gd name="T15" fmla="*/ 61 h 170"/>
                  <a:gd name="T16" fmla="*/ 75 w 226"/>
                  <a:gd name="T17" fmla="*/ 170 h 170"/>
                  <a:gd name="T18" fmla="*/ 111 w 226"/>
                  <a:gd name="T19" fmla="*/ 170 h 170"/>
                  <a:gd name="T20" fmla="*/ 165 w 226"/>
                  <a:gd name="T21" fmla="*/ 61 h 170"/>
                  <a:gd name="T22" fmla="*/ 139 w 226"/>
                  <a:gd name="T23" fmla="*/ 170 h 170"/>
                  <a:gd name="T24" fmla="*/ 183 w 226"/>
                  <a:gd name="T25" fmla="*/ 170 h 170"/>
                  <a:gd name="T26" fmla="*/ 226 w 226"/>
                  <a:gd name="T27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6" h="170">
                    <a:moveTo>
                      <a:pt x="226" y="0"/>
                    </a:moveTo>
                    <a:lnTo>
                      <a:pt x="156" y="0"/>
                    </a:lnTo>
                    <a:lnTo>
                      <a:pt x="111" y="100"/>
                    </a:lnTo>
                    <a:lnTo>
                      <a:pt x="111" y="0"/>
                    </a:lnTo>
                    <a:lnTo>
                      <a:pt x="43" y="0"/>
                    </a:lnTo>
                    <a:lnTo>
                      <a:pt x="0" y="170"/>
                    </a:lnTo>
                    <a:lnTo>
                      <a:pt x="47" y="170"/>
                    </a:lnTo>
                    <a:lnTo>
                      <a:pt x="75" y="61"/>
                    </a:lnTo>
                    <a:lnTo>
                      <a:pt x="75" y="170"/>
                    </a:lnTo>
                    <a:lnTo>
                      <a:pt x="111" y="170"/>
                    </a:lnTo>
                    <a:lnTo>
                      <a:pt x="165" y="61"/>
                    </a:lnTo>
                    <a:lnTo>
                      <a:pt x="139" y="170"/>
                    </a:lnTo>
                    <a:lnTo>
                      <a:pt x="183" y="170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6" name="Freeform 25">
                <a:extLst>
                  <a:ext uri="{FF2B5EF4-FFF2-40B4-BE49-F238E27FC236}">
                    <a16:creationId xmlns:a16="http://schemas.microsoft.com/office/drawing/2014/main" id="{40F9354C-DCE9-4DB8-8096-BE2F4A7B386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322400" y="5784792"/>
                <a:ext cx="213742" cy="200752"/>
              </a:xfrm>
              <a:custGeom>
                <a:avLst/>
                <a:gdLst>
                  <a:gd name="T0" fmla="*/ 181 w 181"/>
                  <a:gd name="T1" fmla="*/ 0 h 170"/>
                  <a:gd name="T2" fmla="*/ 136 w 181"/>
                  <a:gd name="T3" fmla="*/ 0 h 170"/>
                  <a:gd name="T4" fmla="*/ 114 w 181"/>
                  <a:gd name="T5" fmla="*/ 91 h 170"/>
                  <a:gd name="T6" fmla="*/ 92 w 181"/>
                  <a:gd name="T7" fmla="*/ 0 h 170"/>
                  <a:gd name="T8" fmla="*/ 43 w 181"/>
                  <a:gd name="T9" fmla="*/ 0 h 170"/>
                  <a:gd name="T10" fmla="*/ 0 w 181"/>
                  <a:gd name="T11" fmla="*/ 170 h 170"/>
                  <a:gd name="T12" fmla="*/ 45 w 181"/>
                  <a:gd name="T13" fmla="*/ 170 h 170"/>
                  <a:gd name="T14" fmla="*/ 69 w 181"/>
                  <a:gd name="T15" fmla="*/ 78 h 170"/>
                  <a:gd name="T16" fmla="*/ 92 w 181"/>
                  <a:gd name="T17" fmla="*/ 170 h 170"/>
                  <a:gd name="T18" fmla="*/ 139 w 181"/>
                  <a:gd name="T19" fmla="*/ 170 h 170"/>
                  <a:gd name="T20" fmla="*/ 181 w 181"/>
                  <a:gd name="T21" fmla="*/ 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1" h="170">
                    <a:moveTo>
                      <a:pt x="181" y="0"/>
                    </a:moveTo>
                    <a:lnTo>
                      <a:pt x="136" y="0"/>
                    </a:lnTo>
                    <a:lnTo>
                      <a:pt x="114" y="91"/>
                    </a:lnTo>
                    <a:lnTo>
                      <a:pt x="92" y="0"/>
                    </a:lnTo>
                    <a:lnTo>
                      <a:pt x="43" y="0"/>
                    </a:lnTo>
                    <a:lnTo>
                      <a:pt x="0" y="170"/>
                    </a:lnTo>
                    <a:lnTo>
                      <a:pt x="45" y="170"/>
                    </a:lnTo>
                    <a:lnTo>
                      <a:pt x="69" y="78"/>
                    </a:lnTo>
                    <a:lnTo>
                      <a:pt x="92" y="170"/>
                    </a:lnTo>
                    <a:lnTo>
                      <a:pt x="139" y="17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7" name="Freeform 26">
                <a:extLst>
                  <a:ext uri="{FF2B5EF4-FFF2-40B4-BE49-F238E27FC236}">
                    <a16:creationId xmlns:a16="http://schemas.microsoft.com/office/drawing/2014/main" id="{2CCF9F98-2EA6-493F-B0F5-905F2C6DFBA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1196044" y="5957203"/>
                <a:ext cx="64950" cy="28341"/>
              </a:xfrm>
              <a:custGeom>
                <a:avLst/>
                <a:gdLst>
                  <a:gd name="T0" fmla="*/ 6 w 55"/>
                  <a:gd name="T1" fmla="*/ 0 h 24"/>
                  <a:gd name="T2" fmla="*/ 0 w 55"/>
                  <a:gd name="T3" fmla="*/ 24 h 24"/>
                  <a:gd name="T4" fmla="*/ 49 w 55"/>
                  <a:gd name="T5" fmla="*/ 24 h 24"/>
                  <a:gd name="T6" fmla="*/ 55 w 55"/>
                  <a:gd name="T7" fmla="*/ 0 h 24"/>
                  <a:gd name="T8" fmla="*/ 6 w 55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24">
                    <a:moveTo>
                      <a:pt x="6" y="0"/>
                    </a:moveTo>
                    <a:lnTo>
                      <a:pt x="0" y="24"/>
                    </a:lnTo>
                    <a:lnTo>
                      <a:pt x="49" y="24"/>
                    </a:lnTo>
                    <a:lnTo>
                      <a:pt x="55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E5242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149458E6-9744-484A-AD4C-127DA1E2A89E}"/>
              </a:ext>
            </a:extLst>
          </p:cNvPr>
          <p:cNvSpPr/>
          <p:nvPr userDrawn="1"/>
        </p:nvSpPr>
        <p:spPr>
          <a:xfrm>
            <a:off x="530942" y="2824316"/>
            <a:ext cx="3126658" cy="12093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b="1"/>
              <a:t>THANK YOU</a:t>
            </a:r>
            <a:endParaRPr lang="en-GB" sz="3200" b="1"/>
          </a:p>
        </p:txBody>
      </p:sp>
    </p:spTree>
    <p:extLst>
      <p:ext uri="{BB962C8B-B14F-4D97-AF65-F5344CB8AC3E}">
        <p14:creationId xmlns:p14="http://schemas.microsoft.com/office/powerpoint/2010/main" val="625510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'ello +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rc 18">
            <a:extLst>
              <a:ext uri="{FF2B5EF4-FFF2-40B4-BE49-F238E27FC236}">
                <a16:creationId xmlns:a16="http://schemas.microsoft.com/office/drawing/2014/main" id="{60CD5D02-2115-44B7-AB0F-B8A3049083B0}"/>
              </a:ext>
            </a:extLst>
          </p:cNvPr>
          <p:cNvSpPr/>
          <p:nvPr userDrawn="1"/>
        </p:nvSpPr>
        <p:spPr>
          <a:xfrm>
            <a:off x="-6696000" y="682364"/>
            <a:ext cx="13392000" cy="5493272"/>
          </a:xfrm>
          <a:prstGeom prst="arc">
            <a:avLst>
              <a:gd name="adj1" fmla="val 16199929"/>
              <a:gd name="adj2" fmla="val 5396648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55B8F73C-1C3E-4AF6-BEF8-A53976032F4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414963" y="3025295"/>
            <a:ext cx="3342555" cy="997923"/>
          </a:xfrm>
          <a:custGeom>
            <a:avLst/>
            <a:gdLst>
              <a:gd name="T0" fmla="*/ 1277 w 1462"/>
              <a:gd name="T1" fmla="*/ 358 h 435"/>
              <a:gd name="T2" fmla="*/ 1226 w 1462"/>
              <a:gd name="T3" fmla="*/ 295 h 435"/>
              <a:gd name="T4" fmla="*/ 1303 w 1462"/>
              <a:gd name="T5" fmla="*/ 197 h 435"/>
              <a:gd name="T6" fmla="*/ 1355 w 1462"/>
              <a:gd name="T7" fmla="*/ 261 h 435"/>
              <a:gd name="T8" fmla="*/ 1277 w 1462"/>
              <a:gd name="T9" fmla="*/ 358 h 435"/>
              <a:gd name="T10" fmla="*/ 702 w 1462"/>
              <a:gd name="T11" fmla="*/ 239 h 435"/>
              <a:gd name="T12" fmla="*/ 582 w 1462"/>
              <a:gd name="T13" fmla="*/ 239 h 435"/>
              <a:gd name="T14" fmla="*/ 652 w 1462"/>
              <a:gd name="T15" fmla="*/ 191 h 435"/>
              <a:gd name="T16" fmla="*/ 702 w 1462"/>
              <a:gd name="T17" fmla="*/ 234 h 435"/>
              <a:gd name="T18" fmla="*/ 702 w 1462"/>
              <a:gd name="T19" fmla="*/ 239 h 435"/>
              <a:gd name="T20" fmla="*/ 1310 w 1462"/>
              <a:gd name="T21" fmla="*/ 122 h 435"/>
              <a:gd name="T22" fmla="*/ 1119 w 1462"/>
              <a:gd name="T23" fmla="*/ 297 h 435"/>
              <a:gd name="T24" fmla="*/ 1271 w 1462"/>
              <a:gd name="T25" fmla="*/ 435 h 435"/>
              <a:gd name="T26" fmla="*/ 1462 w 1462"/>
              <a:gd name="T27" fmla="*/ 259 h 435"/>
              <a:gd name="T28" fmla="*/ 1310 w 1462"/>
              <a:gd name="T29" fmla="*/ 122 h 435"/>
              <a:gd name="T30" fmla="*/ 791 w 1462"/>
              <a:gd name="T31" fmla="*/ 233 h 435"/>
              <a:gd name="T32" fmla="*/ 660 w 1462"/>
              <a:gd name="T33" fmla="*/ 122 h 435"/>
              <a:gd name="T34" fmla="*/ 470 w 1462"/>
              <a:gd name="T35" fmla="*/ 298 h 435"/>
              <a:gd name="T36" fmla="*/ 624 w 1462"/>
              <a:gd name="T37" fmla="*/ 435 h 435"/>
              <a:gd name="T38" fmla="*/ 772 w 1462"/>
              <a:gd name="T39" fmla="*/ 386 h 435"/>
              <a:gd name="T40" fmla="*/ 743 w 1462"/>
              <a:gd name="T41" fmla="*/ 331 h 435"/>
              <a:gd name="T42" fmla="*/ 644 w 1462"/>
              <a:gd name="T43" fmla="*/ 356 h 435"/>
              <a:gd name="T44" fmla="*/ 573 w 1462"/>
              <a:gd name="T45" fmla="*/ 306 h 435"/>
              <a:gd name="T46" fmla="*/ 770 w 1462"/>
              <a:gd name="T47" fmla="*/ 306 h 435"/>
              <a:gd name="T48" fmla="*/ 791 w 1462"/>
              <a:gd name="T49" fmla="*/ 233 h 435"/>
              <a:gd name="T50" fmla="*/ 515 w 1462"/>
              <a:gd name="T51" fmla="*/ 31 h 435"/>
              <a:gd name="T52" fmla="*/ 415 w 1462"/>
              <a:gd name="T53" fmla="*/ 31 h 435"/>
              <a:gd name="T54" fmla="*/ 407 w 1462"/>
              <a:gd name="T55" fmla="*/ 76 h 435"/>
              <a:gd name="T56" fmla="*/ 361 w 1462"/>
              <a:gd name="T57" fmla="*/ 193 h 435"/>
              <a:gd name="T58" fmla="*/ 418 w 1462"/>
              <a:gd name="T59" fmla="*/ 232 h 435"/>
              <a:gd name="T60" fmla="*/ 508 w 1462"/>
              <a:gd name="T61" fmla="*/ 76 h 435"/>
              <a:gd name="T62" fmla="*/ 515 w 1462"/>
              <a:gd name="T63" fmla="*/ 31 h 435"/>
              <a:gd name="T64" fmla="*/ 264 w 1462"/>
              <a:gd name="T65" fmla="*/ 30 h 435"/>
              <a:gd name="T66" fmla="*/ 176 w 1462"/>
              <a:gd name="T67" fmla="*/ 196 h 435"/>
              <a:gd name="T68" fmla="*/ 129 w 1462"/>
              <a:gd name="T69" fmla="*/ 30 h 435"/>
              <a:gd name="T70" fmla="*/ 19 w 1462"/>
              <a:gd name="T71" fmla="*/ 30 h 435"/>
              <a:gd name="T72" fmla="*/ 109 w 1462"/>
              <a:gd name="T73" fmla="*/ 293 h 435"/>
              <a:gd name="T74" fmla="*/ 0 w 1462"/>
              <a:gd name="T75" fmla="*/ 364 h 435"/>
              <a:gd name="T76" fmla="*/ 62 w 1462"/>
              <a:gd name="T77" fmla="*/ 432 h 435"/>
              <a:gd name="T78" fmla="*/ 237 w 1462"/>
              <a:gd name="T79" fmla="*/ 261 h 435"/>
              <a:gd name="T80" fmla="*/ 368 w 1462"/>
              <a:gd name="T81" fmla="*/ 30 h 435"/>
              <a:gd name="T82" fmla="*/ 264 w 1462"/>
              <a:gd name="T83" fmla="*/ 30 h 435"/>
              <a:gd name="T84" fmla="*/ 1027 w 1462"/>
              <a:gd name="T85" fmla="*/ 21 h 435"/>
              <a:gd name="T86" fmla="*/ 956 w 1462"/>
              <a:gd name="T87" fmla="*/ 422 h 435"/>
              <a:gd name="T88" fmla="*/ 1059 w 1462"/>
              <a:gd name="T89" fmla="*/ 422 h 435"/>
              <a:gd name="T90" fmla="*/ 1134 w 1462"/>
              <a:gd name="T91" fmla="*/ 0 h 435"/>
              <a:gd name="T92" fmla="*/ 1027 w 1462"/>
              <a:gd name="T93" fmla="*/ 21 h 435"/>
              <a:gd name="T94" fmla="*/ 876 w 1462"/>
              <a:gd name="T95" fmla="*/ 21 h 435"/>
              <a:gd name="T96" fmla="*/ 805 w 1462"/>
              <a:gd name="T97" fmla="*/ 422 h 435"/>
              <a:gd name="T98" fmla="*/ 907 w 1462"/>
              <a:gd name="T99" fmla="*/ 422 h 435"/>
              <a:gd name="T100" fmla="*/ 982 w 1462"/>
              <a:gd name="T101" fmla="*/ 0 h 435"/>
              <a:gd name="T102" fmla="*/ 876 w 1462"/>
              <a:gd name="T103" fmla="*/ 21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62" h="435">
                <a:moveTo>
                  <a:pt x="1277" y="358"/>
                </a:moveTo>
                <a:cubicBezTo>
                  <a:pt x="1243" y="358"/>
                  <a:pt x="1226" y="336"/>
                  <a:pt x="1226" y="295"/>
                </a:cubicBezTo>
                <a:cubicBezTo>
                  <a:pt x="1226" y="239"/>
                  <a:pt x="1257" y="197"/>
                  <a:pt x="1303" y="197"/>
                </a:cubicBezTo>
                <a:cubicBezTo>
                  <a:pt x="1338" y="197"/>
                  <a:pt x="1355" y="219"/>
                  <a:pt x="1355" y="261"/>
                </a:cubicBezTo>
                <a:cubicBezTo>
                  <a:pt x="1355" y="317"/>
                  <a:pt x="1323" y="358"/>
                  <a:pt x="1277" y="358"/>
                </a:cubicBezTo>
                <a:moveTo>
                  <a:pt x="702" y="239"/>
                </a:moveTo>
                <a:cubicBezTo>
                  <a:pt x="582" y="239"/>
                  <a:pt x="582" y="239"/>
                  <a:pt x="582" y="239"/>
                </a:cubicBezTo>
                <a:cubicBezTo>
                  <a:pt x="595" y="209"/>
                  <a:pt x="621" y="191"/>
                  <a:pt x="652" y="191"/>
                </a:cubicBezTo>
                <a:cubicBezTo>
                  <a:pt x="682" y="191"/>
                  <a:pt x="702" y="208"/>
                  <a:pt x="702" y="234"/>
                </a:cubicBezTo>
                <a:lnTo>
                  <a:pt x="702" y="239"/>
                </a:lnTo>
                <a:close/>
                <a:moveTo>
                  <a:pt x="1310" y="122"/>
                </a:moveTo>
                <a:cubicBezTo>
                  <a:pt x="1199" y="122"/>
                  <a:pt x="1119" y="205"/>
                  <a:pt x="1119" y="297"/>
                </a:cubicBezTo>
                <a:cubicBezTo>
                  <a:pt x="1119" y="379"/>
                  <a:pt x="1181" y="435"/>
                  <a:pt x="1271" y="435"/>
                </a:cubicBezTo>
                <a:cubicBezTo>
                  <a:pt x="1381" y="435"/>
                  <a:pt x="1462" y="352"/>
                  <a:pt x="1462" y="259"/>
                </a:cubicBezTo>
                <a:cubicBezTo>
                  <a:pt x="1462" y="179"/>
                  <a:pt x="1401" y="122"/>
                  <a:pt x="1310" y="122"/>
                </a:cubicBezTo>
                <a:moveTo>
                  <a:pt x="791" y="233"/>
                </a:moveTo>
                <a:cubicBezTo>
                  <a:pt x="791" y="168"/>
                  <a:pt x="738" y="122"/>
                  <a:pt x="660" y="122"/>
                </a:cubicBezTo>
                <a:cubicBezTo>
                  <a:pt x="556" y="122"/>
                  <a:pt x="470" y="202"/>
                  <a:pt x="470" y="298"/>
                </a:cubicBezTo>
                <a:cubicBezTo>
                  <a:pt x="470" y="381"/>
                  <a:pt x="532" y="435"/>
                  <a:pt x="624" y="435"/>
                </a:cubicBezTo>
                <a:cubicBezTo>
                  <a:pt x="681" y="435"/>
                  <a:pt x="735" y="414"/>
                  <a:pt x="772" y="386"/>
                </a:cubicBezTo>
                <a:cubicBezTo>
                  <a:pt x="743" y="331"/>
                  <a:pt x="743" y="331"/>
                  <a:pt x="743" y="331"/>
                </a:cubicBezTo>
                <a:cubicBezTo>
                  <a:pt x="716" y="346"/>
                  <a:pt x="678" y="356"/>
                  <a:pt x="644" y="356"/>
                </a:cubicBezTo>
                <a:cubicBezTo>
                  <a:pt x="600" y="356"/>
                  <a:pt x="579" y="339"/>
                  <a:pt x="573" y="306"/>
                </a:cubicBezTo>
                <a:cubicBezTo>
                  <a:pt x="770" y="306"/>
                  <a:pt x="770" y="306"/>
                  <a:pt x="770" y="306"/>
                </a:cubicBezTo>
                <a:cubicBezTo>
                  <a:pt x="780" y="288"/>
                  <a:pt x="791" y="262"/>
                  <a:pt x="791" y="233"/>
                </a:cubicBezTo>
                <a:moveTo>
                  <a:pt x="515" y="31"/>
                </a:moveTo>
                <a:cubicBezTo>
                  <a:pt x="415" y="31"/>
                  <a:pt x="415" y="31"/>
                  <a:pt x="415" y="31"/>
                </a:cubicBezTo>
                <a:cubicBezTo>
                  <a:pt x="407" y="76"/>
                  <a:pt x="407" y="76"/>
                  <a:pt x="407" y="76"/>
                </a:cubicBezTo>
                <a:cubicBezTo>
                  <a:pt x="394" y="147"/>
                  <a:pt x="371" y="179"/>
                  <a:pt x="361" y="193"/>
                </a:cubicBezTo>
                <a:cubicBezTo>
                  <a:pt x="418" y="232"/>
                  <a:pt x="418" y="232"/>
                  <a:pt x="418" y="232"/>
                </a:cubicBezTo>
                <a:cubicBezTo>
                  <a:pt x="458" y="198"/>
                  <a:pt x="496" y="146"/>
                  <a:pt x="508" y="76"/>
                </a:cubicBezTo>
                <a:lnTo>
                  <a:pt x="515" y="31"/>
                </a:lnTo>
                <a:close/>
                <a:moveTo>
                  <a:pt x="264" y="30"/>
                </a:moveTo>
                <a:cubicBezTo>
                  <a:pt x="176" y="196"/>
                  <a:pt x="176" y="196"/>
                  <a:pt x="176" y="196"/>
                </a:cubicBezTo>
                <a:cubicBezTo>
                  <a:pt x="129" y="30"/>
                  <a:pt x="129" y="30"/>
                  <a:pt x="12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09" y="293"/>
                  <a:pt x="109" y="293"/>
                  <a:pt x="109" y="293"/>
                </a:cubicBezTo>
                <a:cubicBezTo>
                  <a:pt x="77" y="324"/>
                  <a:pt x="38" y="349"/>
                  <a:pt x="0" y="364"/>
                </a:cubicBezTo>
                <a:cubicBezTo>
                  <a:pt x="62" y="432"/>
                  <a:pt x="62" y="432"/>
                  <a:pt x="62" y="432"/>
                </a:cubicBezTo>
                <a:cubicBezTo>
                  <a:pt x="144" y="390"/>
                  <a:pt x="187" y="348"/>
                  <a:pt x="237" y="261"/>
                </a:cubicBezTo>
                <a:cubicBezTo>
                  <a:pt x="368" y="30"/>
                  <a:pt x="368" y="30"/>
                  <a:pt x="368" y="30"/>
                </a:cubicBezTo>
                <a:lnTo>
                  <a:pt x="264" y="30"/>
                </a:lnTo>
                <a:close/>
                <a:moveTo>
                  <a:pt x="1027" y="21"/>
                </a:moveTo>
                <a:cubicBezTo>
                  <a:pt x="956" y="422"/>
                  <a:pt x="956" y="422"/>
                  <a:pt x="956" y="422"/>
                </a:cubicBezTo>
                <a:cubicBezTo>
                  <a:pt x="1059" y="422"/>
                  <a:pt x="1059" y="422"/>
                  <a:pt x="1059" y="422"/>
                </a:cubicBezTo>
                <a:cubicBezTo>
                  <a:pt x="1134" y="0"/>
                  <a:pt x="1134" y="0"/>
                  <a:pt x="1134" y="0"/>
                </a:cubicBezTo>
                <a:lnTo>
                  <a:pt x="1027" y="21"/>
                </a:lnTo>
                <a:close/>
                <a:moveTo>
                  <a:pt x="876" y="21"/>
                </a:moveTo>
                <a:cubicBezTo>
                  <a:pt x="805" y="422"/>
                  <a:pt x="805" y="422"/>
                  <a:pt x="805" y="422"/>
                </a:cubicBezTo>
                <a:cubicBezTo>
                  <a:pt x="907" y="422"/>
                  <a:pt x="907" y="422"/>
                  <a:pt x="907" y="422"/>
                </a:cubicBezTo>
                <a:cubicBezTo>
                  <a:pt x="982" y="0"/>
                  <a:pt x="982" y="0"/>
                  <a:pt x="982" y="0"/>
                </a:cubicBezTo>
                <a:lnTo>
                  <a:pt x="876" y="2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29BC378-E5C8-4090-8563-7E7C6BD284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4491" y="5291050"/>
            <a:ext cx="1203809" cy="11973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F87F0E-42D9-45AC-8F2A-18B47F01BA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805163" y="5812002"/>
            <a:ext cx="2362856" cy="243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3421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icture with tex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859B34-5140-49AC-B345-077D387AEE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93" t="16606" r="32585" b="26473"/>
          <a:stretch/>
        </p:blipFill>
        <p:spPr>
          <a:xfrm>
            <a:off x="-101600" y="0"/>
            <a:ext cx="122936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40E9E6-FD9B-4E6E-856F-E4127E20898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44172" y="260351"/>
            <a:ext cx="554127" cy="55113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F2A718-F8C6-4DB5-847D-4E56048424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44173" y="6487154"/>
            <a:ext cx="523568" cy="268287"/>
          </a:xfrm>
          <a:prstGeom prst="rect">
            <a:avLst/>
          </a:prstGeom>
        </p:spPr>
        <p:txBody>
          <a:bodyPr/>
          <a:lstStyle/>
          <a:p>
            <a:fld id="{6C9EDA83-5074-4C24-8467-F331177C9D01}" type="slidenum">
              <a:rPr lang="en-ZA" smtClean="0"/>
              <a:pPr/>
              <a:t>‹#›</a:t>
            </a:fld>
            <a:endParaRPr lang="en-ZA"/>
          </a:p>
        </p:txBody>
      </p:sp>
      <p:pic>
        <p:nvPicPr>
          <p:cNvPr id="7" name="Picture 15">
            <a:extLst>
              <a:ext uri="{FF2B5EF4-FFF2-40B4-BE49-F238E27FC236}">
                <a16:creationId xmlns:a16="http://schemas.microsoft.com/office/drawing/2014/main" id="{40EB020A-7501-4A13-9A3C-275A03CC016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478570" y="3040572"/>
            <a:ext cx="4830747" cy="3964972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C40426C-68F7-4152-9209-458E96A1DCFD}"/>
              </a:ext>
            </a:extLst>
          </p:cNvPr>
          <p:cNvSpPr/>
          <p:nvPr userDrawn="1"/>
        </p:nvSpPr>
        <p:spPr>
          <a:xfrm>
            <a:off x="-93003" y="1221154"/>
            <a:ext cx="4786115" cy="4266672"/>
          </a:xfrm>
          <a:custGeom>
            <a:avLst/>
            <a:gdLst>
              <a:gd name="connsiteX0" fmla="*/ 4255 w 6700255"/>
              <a:gd name="connsiteY0" fmla="*/ 0 h 5493600"/>
              <a:gd name="connsiteX1" fmla="*/ 6700255 w 6700255"/>
              <a:gd name="connsiteY1" fmla="*/ 2746800 h 5493600"/>
              <a:gd name="connsiteX2" fmla="*/ 4255 w 6700255"/>
              <a:gd name="connsiteY2" fmla="*/ 5493600 h 5493600"/>
              <a:gd name="connsiteX3" fmla="*/ 0 w 6700255"/>
              <a:gd name="connsiteY3" fmla="*/ 5493512 h 5493600"/>
              <a:gd name="connsiteX4" fmla="*/ 0 w 6700255"/>
              <a:gd name="connsiteY4" fmla="*/ 88 h 5493600"/>
              <a:gd name="connsiteX5" fmla="*/ 4255 w 6700255"/>
              <a:gd name="connsiteY5" fmla="*/ 0 h 549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00255" h="5493600">
                <a:moveTo>
                  <a:pt x="4255" y="0"/>
                </a:moveTo>
                <a:cubicBezTo>
                  <a:pt x="3702354" y="0"/>
                  <a:pt x="6700255" y="1229784"/>
                  <a:pt x="6700255" y="2746800"/>
                </a:cubicBezTo>
                <a:cubicBezTo>
                  <a:pt x="6700255" y="4263816"/>
                  <a:pt x="3702354" y="5493600"/>
                  <a:pt x="4255" y="5493600"/>
                </a:cubicBezTo>
                <a:lnTo>
                  <a:pt x="0" y="5493512"/>
                </a:lnTo>
                <a:lnTo>
                  <a:pt x="0" y="88"/>
                </a:lnTo>
                <a:lnTo>
                  <a:pt x="4255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8AC1B1F-BF88-4822-A304-EDB08D9334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7400" y="2593447"/>
            <a:ext cx="4689764" cy="1110338"/>
          </a:xfrm>
        </p:spPr>
        <p:txBody>
          <a:bodyPr anchor="ctr"/>
          <a:lstStyle>
            <a:lvl1pPr>
              <a:spcBef>
                <a:spcPts val="0"/>
              </a:spcBef>
              <a:defRPr sz="2800"/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B10EDF9E-7EFD-4580-9F75-E31C23CBD3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7400" y="3712108"/>
            <a:ext cx="4689452" cy="415781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i="1"/>
            </a:lvl1pPr>
          </a:lstStyle>
          <a:p>
            <a:pPr lvl="0"/>
            <a:r>
              <a:rPr lang="en-US"/>
              <a:t>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6516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Disclaimer yel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14">
            <a:extLst>
              <a:ext uri="{FF2B5EF4-FFF2-40B4-BE49-F238E27FC236}">
                <a16:creationId xmlns:a16="http://schemas.microsoft.com/office/drawing/2014/main" id="{EE6ABBCF-06A0-4C4F-829C-CC9CCB072F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719" y="-172231"/>
            <a:ext cx="6271967" cy="514789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69BE04-9C66-46FB-BDCB-46B6872542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244173" y="6487154"/>
            <a:ext cx="523568" cy="268287"/>
          </a:xfrm>
          <a:prstGeom prst="rect">
            <a:avLst/>
          </a:prstGeom>
        </p:spPr>
        <p:txBody>
          <a:bodyPr/>
          <a:lstStyle/>
          <a:p>
            <a:fld id="{6C9EDA83-5074-4C24-8467-F331177C9D01}" type="slidenum">
              <a:rPr lang="en-ZA" smtClean="0"/>
              <a:pPr/>
              <a:t>‹#›</a:t>
            </a:fld>
            <a:endParaRPr lang="en-Z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829F98-A75F-4481-84DB-700703F42F8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44172" y="260351"/>
            <a:ext cx="554127" cy="551134"/>
          </a:xfrm>
          <a:prstGeom prst="rect">
            <a:avLst/>
          </a:prstGeom>
        </p:spPr>
      </p:pic>
      <p:pic>
        <p:nvPicPr>
          <p:cNvPr id="81" name="Picture 15">
            <a:extLst>
              <a:ext uri="{FF2B5EF4-FFF2-40B4-BE49-F238E27FC236}">
                <a16:creationId xmlns:a16="http://schemas.microsoft.com/office/drawing/2014/main" id="{24B12FA5-61B3-4A0C-BE7A-3CAAD94B91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83453" y="1755562"/>
            <a:ext cx="6433424" cy="528041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1FBABF00-AA62-4022-8779-A78CEB2010C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790384" y="1211975"/>
            <a:ext cx="4121194" cy="5824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6014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llow title with descript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B11EA-C6D0-4AEF-8280-8974D69A3C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7400" y="2593447"/>
            <a:ext cx="4689764" cy="1110338"/>
          </a:xfrm>
        </p:spPr>
        <p:txBody>
          <a:bodyPr anchor="ctr"/>
          <a:lstStyle>
            <a:lvl1pPr>
              <a:spcBef>
                <a:spcPts val="0"/>
              </a:spcBef>
              <a:defRPr sz="2800"/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FAD6190-E2A1-4B8A-B7E6-F74781C2D0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7400" y="3712109"/>
            <a:ext cx="4689452" cy="415781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i="1"/>
            </a:lvl1pPr>
          </a:lstStyle>
          <a:p>
            <a:pPr lvl="0"/>
            <a:r>
              <a:rPr lang="en-US"/>
              <a:t>Add subtitle</a:t>
            </a:r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644CA63-68E7-4953-BD26-021C6BAC143E}"/>
              </a:ext>
            </a:extLst>
          </p:cNvPr>
          <p:cNvGrpSpPr/>
          <p:nvPr userDrawn="1"/>
        </p:nvGrpSpPr>
        <p:grpSpPr>
          <a:xfrm>
            <a:off x="7813964" y="5310073"/>
            <a:ext cx="3984336" cy="1151372"/>
            <a:chOff x="7813964" y="5310073"/>
            <a:chExt cx="3984336" cy="115137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17E5F5B-DBEA-415D-9170-F606A454AE3E}"/>
                </a:ext>
              </a:extLst>
            </p:cNvPr>
            <p:cNvGrpSpPr/>
            <p:nvPr userDrawn="1"/>
          </p:nvGrpSpPr>
          <p:grpSpPr>
            <a:xfrm>
              <a:off x="7813964" y="5788335"/>
              <a:ext cx="2358245" cy="226732"/>
              <a:chOff x="19621500" y="3297238"/>
              <a:chExt cx="3170238" cy="304801"/>
            </a:xfrm>
          </p:grpSpPr>
          <p:sp>
            <p:nvSpPr>
              <p:cNvPr id="17" name="Freeform 5">
                <a:extLst>
                  <a:ext uri="{FF2B5EF4-FFF2-40B4-BE49-F238E27FC236}">
                    <a16:creationId xmlns:a16="http://schemas.microsoft.com/office/drawing/2014/main" id="{F24DD540-E072-4623-8F3E-DC6FE6DC52DF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9621500" y="3363913"/>
                <a:ext cx="190500" cy="176213"/>
              </a:xfrm>
              <a:custGeom>
                <a:avLst/>
                <a:gdLst>
                  <a:gd name="T0" fmla="*/ 106 w 115"/>
                  <a:gd name="T1" fmla="*/ 88 h 106"/>
                  <a:gd name="T2" fmla="*/ 54 w 115"/>
                  <a:gd name="T3" fmla="*/ 106 h 106"/>
                  <a:gd name="T4" fmla="*/ 4 w 115"/>
                  <a:gd name="T5" fmla="*/ 55 h 106"/>
                  <a:gd name="T6" fmla="*/ 69 w 115"/>
                  <a:gd name="T7" fmla="*/ 0 h 106"/>
                  <a:gd name="T8" fmla="*/ 111 w 115"/>
                  <a:gd name="T9" fmla="*/ 44 h 106"/>
                  <a:gd name="T10" fmla="*/ 105 w 115"/>
                  <a:gd name="T11" fmla="*/ 61 h 106"/>
                  <a:gd name="T12" fmla="*/ 36 w 115"/>
                  <a:gd name="T13" fmla="*/ 61 h 106"/>
                  <a:gd name="T14" fmla="*/ 65 w 115"/>
                  <a:gd name="T15" fmla="*/ 81 h 106"/>
                  <a:gd name="T16" fmla="*/ 97 w 115"/>
                  <a:gd name="T17" fmla="*/ 72 h 106"/>
                  <a:gd name="T18" fmla="*/ 106 w 115"/>
                  <a:gd name="T19" fmla="*/ 88 h 106"/>
                  <a:gd name="T20" fmla="*/ 38 w 115"/>
                  <a:gd name="T21" fmla="*/ 40 h 106"/>
                  <a:gd name="T22" fmla="*/ 84 w 115"/>
                  <a:gd name="T23" fmla="*/ 40 h 106"/>
                  <a:gd name="T24" fmla="*/ 66 w 115"/>
                  <a:gd name="T25" fmla="*/ 22 h 106"/>
                  <a:gd name="T26" fmla="*/ 38 w 115"/>
                  <a:gd name="T27" fmla="*/ 4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5" h="106">
                    <a:moveTo>
                      <a:pt x="106" y="88"/>
                    </a:moveTo>
                    <a:cubicBezTo>
                      <a:pt x="93" y="97"/>
                      <a:pt x="75" y="106"/>
                      <a:pt x="54" y="106"/>
                    </a:cubicBezTo>
                    <a:cubicBezTo>
                      <a:pt x="20" y="106"/>
                      <a:pt x="0" y="86"/>
                      <a:pt x="4" y="55"/>
                    </a:cubicBezTo>
                    <a:cubicBezTo>
                      <a:pt x="8" y="24"/>
                      <a:pt x="36" y="0"/>
                      <a:pt x="69" y="0"/>
                    </a:cubicBezTo>
                    <a:cubicBezTo>
                      <a:pt x="98" y="0"/>
                      <a:pt x="115" y="18"/>
                      <a:pt x="111" y="44"/>
                    </a:cubicBezTo>
                    <a:cubicBezTo>
                      <a:pt x="110" y="51"/>
                      <a:pt x="108" y="57"/>
                      <a:pt x="105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8" y="74"/>
                      <a:pt x="48" y="81"/>
                      <a:pt x="65" y="81"/>
                    </a:cubicBezTo>
                    <a:cubicBezTo>
                      <a:pt x="76" y="81"/>
                      <a:pt x="87" y="77"/>
                      <a:pt x="97" y="72"/>
                    </a:cubicBezTo>
                    <a:lnTo>
                      <a:pt x="106" y="88"/>
                    </a:lnTo>
                    <a:close/>
                    <a:moveTo>
                      <a:pt x="38" y="40"/>
                    </a:moveTo>
                    <a:cubicBezTo>
                      <a:pt x="84" y="40"/>
                      <a:pt x="84" y="40"/>
                      <a:pt x="84" y="40"/>
                    </a:cubicBezTo>
                    <a:cubicBezTo>
                      <a:pt x="84" y="29"/>
                      <a:pt x="78" y="22"/>
                      <a:pt x="66" y="22"/>
                    </a:cubicBezTo>
                    <a:cubicBezTo>
                      <a:pt x="56" y="22"/>
                      <a:pt x="44" y="28"/>
                      <a:pt x="38" y="40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8" name="Freeform 6">
                <a:extLst>
                  <a:ext uri="{FF2B5EF4-FFF2-40B4-BE49-F238E27FC236}">
                    <a16:creationId xmlns:a16="http://schemas.microsoft.com/office/drawing/2014/main" id="{915D8A6D-50BC-429C-B8CF-19F5D19BCCA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9829463" y="3370263"/>
                <a:ext cx="190500" cy="161925"/>
              </a:xfrm>
              <a:custGeom>
                <a:avLst/>
                <a:gdLst>
                  <a:gd name="T0" fmla="*/ 120 w 120"/>
                  <a:gd name="T1" fmla="*/ 0 h 102"/>
                  <a:gd name="T2" fmla="*/ 62 w 120"/>
                  <a:gd name="T3" fmla="*/ 102 h 102"/>
                  <a:gd name="T4" fmla="*/ 29 w 120"/>
                  <a:gd name="T5" fmla="*/ 102 h 102"/>
                  <a:gd name="T6" fmla="*/ 0 w 120"/>
                  <a:gd name="T7" fmla="*/ 0 h 102"/>
                  <a:gd name="T8" fmla="*/ 35 w 120"/>
                  <a:gd name="T9" fmla="*/ 0 h 102"/>
                  <a:gd name="T10" fmla="*/ 52 w 120"/>
                  <a:gd name="T11" fmla="*/ 67 h 102"/>
                  <a:gd name="T12" fmla="*/ 87 w 120"/>
                  <a:gd name="T13" fmla="*/ 0 h 102"/>
                  <a:gd name="T14" fmla="*/ 120 w 120"/>
                  <a:gd name="T15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0" h="102">
                    <a:moveTo>
                      <a:pt x="120" y="0"/>
                    </a:moveTo>
                    <a:lnTo>
                      <a:pt x="62" y="102"/>
                    </a:lnTo>
                    <a:lnTo>
                      <a:pt x="29" y="102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52" y="67"/>
                    </a:lnTo>
                    <a:lnTo>
                      <a:pt x="87" y="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9" name="Freeform 7">
                <a:extLst>
                  <a:ext uri="{FF2B5EF4-FFF2-40B4-BE49-F238E27FC236}">
                    <a16:creationId xmlns:a16="http://schemas.microsoft.com/office/drawing/2014/main" id="{C14C0768-5E05-46FF-8ED5-78187FBA6F98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0013613" y="3363913"/>
                <a:ext cx="188913" cy="176213"/>
              </a:xfrm>
              <a:custGeom>
                <a:avLst/>
                <a:gdLst>
                  <a:gd name="T0" fmla="*/ 106 w 114"/>
                  <a:gd name="T1" fmla="*/ 88 h 106"/>
                  <a:gd name="T2" fmla="*/ 54 w 114"/>
                  <a:gd name="T3" fmla="*/ 106 h 106"/>
                  <a:gd name="T4" fmla="*/ 4 w 114"/>
                  <a:gd name="T5" fmla="*/ 55 h 106"/>
                  <a:gd name="T6" fmla="*/ 69 w 114"/>
                  <a:gd name="T7" fmla="*/ 0 h 106"/>
                  <a:gd name="T8" fmla="*/ 111 w 114"/>
                  <a:gd name="T9" fmla="*/ 44 h 106"/>
                  <a:gd name="T10" fmla="*/ 105 w 114"/>
                  <a:gd name="T11" fmla="*/ 61 h 106"/>
                  <a:gd name="T12" fmla="*/ 35 w 114"/>
                  <a:gd name="T13" fmla="*/ 61 h 106"/>
                  <a:gd name="T14" fmla="*/ 64 w 114"/>
                  <a:gd name="T15" fmla="*/ 81 h 106"/>
                  <a:gd name="T16" fmla="*/ 97 w 114"/>
                  <a:gd name="T17" fmla="*/ 72 h 106"/>
                  <a:gd name="T18" fmla="*/ 106 w 114"/>
                  <a:gd name="T19" fmla="*/ 88 h 106"/>
                  <a:gd name="T20" fmla="*/ 38 w 114"/>
                  <a:gd name="T21" fmla="*/ 40 h 106"/>
                  <a:gd name="T22" fmla="*/ 83 w 114"/>
                  <a:gd name="T23" fmla="*/ 40 h 106"/>
                  <a:gd name="T24" fmla="*/ 66 w 114"/>
                  <a:gd name="T25" fmla="*/ 22 h 106"/>
                  <a:gd name="T26" fmla="*/ 38 w 114"/>
                  <a:gd name="T27" fmla="*/ 4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4" h="106">
                    <a:moveTo>
                      <a:pt x="106" y="88"/>
                    </a:moveTo>
                    <a:cubicBezTo>
                      <a:pt x="93" y="97"/>
                      <a:pt x="75" y="106"/>
                      <a:pt x="54" y="106"/>
                    </a:cubicBezTo>
                    <a:cubicBezTo>
                      <a:pt x="20" y="106"/>
                      <a:pt x="0" y="86"/>
                      <a:pt x="4" y="55"/>
                    </a:cubicBezTo>
                    <a:cubicBezTo>
                      <a:pt x="8" y="24"/>
                      <a:pt x="36" y="0"/>
                      <a:pt x="69" y="0"/>
                    </a:cubicBezTo>
                    <a:cubicBezTo>
                      <a:pt x="98" y="0"/>
                      <a:pt x="114" y="18"/>
                      <a:pt x="111" y="44"/>
                    </a:cubicBezTo>
                    <a:cubicBezTo>
                      <a:pt x="110" y="51"/>
                      <a:pt x="107" y="57"/>
                      <a:pt x="105" y="61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7" y="74"/>
                      <a:pt x="47" y="81"/>
                      <a:pt x="64" y="81"/>
                    </a:cubicBezTo>
                    <a:cubicBezTo>
                      <a:pt x="76" y="81"/>
                      <a:pt x="87" y="77"/>
                      <a:pt x="97" y="72"/>
                    </a:cubicBezTo>
                    <a:lnTo>
                      <a:pt x="106" y="88"/>
                    </a:lnTo>
                    <a:close/>
                    <a:moveTo>
                      <a:pt x="38" y="40"/>
                    </a:moveTo>
                    <a:cubicBezTo>
                      <a:pt x="83" y="40"/>
                      <a:pt x="83" y="40"/>
                      <a:pt x="83" y="40"/>
                    </a:cubicBezTo>
                    <a:cubicBezTo>
                      <a:pt x="84" y="29"/>
                      <a:pt x="77" y="22"/>
                      <a:pt x="66" y="22"/>
                    </a:cubicBezTo>
                    <a:cubicBezTo>
                      <a:pt x="55" y="22"/>
                      <a:pt x="44" y="28"/>
                      <a:pt x="38" y="40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1" name="Freeform 8">
                <a:extLst>
                  <a:ext uri="{FF2B5EF4-FFF2-40B4-BE49-F238E27FC236}">
                    <a16:creationId xmlns:a16="http://schemas.microsoft.com/office/drawing/2014/main" id="{748DB273-517C-4F06-B561-BB13D6444A4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0219988" y="3365501"/>
                <a:ext cx="146050" cy="166688"/>
              </a:xfrm>
              <a:custGeom>
                <a:avLst/>
                <a:gdLst>
                  <a:gd name="T0" fmla="*/ 89 w 89"/>
                  <a:gd name="T1" fmla="*/ 2 h 100"/>
                  <a:gd name="T2" fmla="*/ 84 w 89"/>
                  <a:gd name="T3" fmla="*/ 32 h 100"/>
                  <a:gd name="T4" fmla="*/ 70 w 89"/>
                  <a:gd name="T5" fmla="*/ 30 h 100"/>
                  <a:gd name="T6" fmla="*/ 40 w 89"/>
                  <a:gd name="T7" fmla="*/ 46 h 100"/>
                  <a:gd name="T8" fmla="*/ 32 w 89"/>
                  <a:gd name="T9" fmla="*/ 100 h 100"/>
                  <a:gd name="T10" fmla="*/ 0 w 89"/>
                  <a:gd name="T11" fmla="*/ 100 h 100"/>
                  <a:gd name="T12" fmla="*/ 14 w 89"/>
                  <a:gd name="T13" fmla="*/ 6 h 100"/>
                  <a:gd name="T14" fmla="*/ 45 w 89"/>
                  <a:gd name="T15" fmla="*/ 0 h 100"/>
                  <a:gd name="T16" fmla="*/ 42 w 89"/>
                  <a:gd name="T17" fmla="*/ 22 h 100"/>
                  <a:gd name="T18" fmla="*/ 77 w 89"/>
                  <a:gd name="T19" fmla="*/ 0 h 100"/>
                  <a:gd name="T20" fmla="*/ 89 w 89"/>
                  <a:gd name="T21" fmla="*/ 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100">
                    <a:moveTo>
                      <a:pt x="89" y="2"/>
                    </a:moveTo>
                    <a:cubicBezTo>
                      <a:pt x="84" y="32"/>
                      <a:pt x="84" y="32"/>
                      <a:pt x="84" y="32"/>
                    </a:cubicBezTo>
                    <a:cubicBezTo>
                      <a:pt x="80" y="31"/>
                      <a:pt x="75" y="30"/>
                      <a:pt x="70" y="30"/>
                    </a:cubicBezTo>
                    <a:cubicBezTo>
                      <a:pt x="56" y="30"/>
                      <a:pt x="47" y="37"/>
                      <a:pt x="40" y="46"/>
                    </a:cubicBezTo>
                    <a:cubicBezTo>
                      <a:pt x="32" y="100"/>
                      <a:pt x="32" y="100"/>
                      <a:pt x="32" y="100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2" y="22"/>
                      <a:pt x="42" y="22"/>
                      <a:pt x="42" y="22"/>
                    </a:cubicBezTo>
                    <a:cubicBezTo>
                      <a:pt x="52" y="8"/>
                      <a:pt x="65" y="0"/>
                      <a:pt x="77" y="0"/>
                    </a:cubicBezTo>
                    <a:cubicBezTo>
                      <a:pt x="80" y="0"/>
                      <a:pt x="85" y="1"/>
                      <a:pt x="89" y="2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2" name="Freeform 9">
                <a:extLst>
                  <a:ext uri="{FF2B5EF4-FFF2-40B4-BE49-F238E27FC236}">
                    <a16:creationId xmlns:a16="http://schemas.microsoft.com/office/drawing/2014/main" id="{764C39C3-90D1-4024-A4BF-B08403CF645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0369213" y="3370263"/>
                <a:ext cx="187325" cy="228600"/>
              </a:xfrm>
              <a:custGeom>
                <a:avLst/>
                <a:gdLst>
                  <a:gd name="T0" fmla="*/ 118 w 118"/>
                  <a:gd name="T1" fmla="*/ 0 h 144"/>
                  <a:gd name="T2" fmla="*/ 38 w 118"/>
                  <a:gd name="T3" fmla="*/ 144 h 144"/>
                  <a:gd name="T4" fmla="*/ 5 w 118"/>
                  <a:gd name="T5" fmla="*/ 144 h 144"/>
                  <a:gd name="T6" fmla="*/ 31 w 118"/>
                  <a:gd name="T7" fmla="*/ 102 h 144"/>
                  <a:gd name="T8" fmla="*/ 0 w 118"/>
                  <a:gd name="T9" fmla="*/ 0 h 144"/>
                  <a:gd name="T10" fmla="*/ 37 w 118"/>
                  <a:gd name="T11" fmla="*/ 0 h 144"/>
                  <a:gd name="T12" fmla="*/ 53 w 118"/>
                  <a:gd name="T13" fmla="*/ 64 h 144"/>
                  <a:gd name="T14" fmla="*/ 86 w 118"/>
                  <a:gd name="T15" fmla="*/ 0 h 144"/>
                  <a:gd name="T16" fmla="*/ 118 w 118"/>
                  <a:gd name="T17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8" h="144">
                    <a:moveTo>
                      <a:pt x="118" y="0"/>
                    </a:moveTo>
                    <a:lnTo>
                      <a:pt x="38" y="144"/>
                    </a:lnTo>
                    <a:lnTo>
                      <a:pt x="5" y="144"/>
                    </a:lnTo>
                    <a:lnTo>
                      <a:pt x="31" y="102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53" y="64"/>
                    </a:lnTo>
                    <a:lnTo>
                      <a:pt x="86" y="0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3" name="Freeform 10">
                <a:extLst>
                  <a:ext uri="{FF2B5EF4-FFF2-40B4-BE49-F238E27FC236}">
                    <a16:creationId xmlns:a16="http://schemas.microsoft.com/office/drawing/2014/main" id="{23657EFE-091E-412D-89DF-BEA06FB8681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0561300" y="3370263"/>
                <a:ext cx="266700" cy="161925"/>
              </a:xfrm>
              <a:custGeom>
                <a:avLst/>
                <a:gdLst>
                  <a:gd name="T0" fmla="*/ 168 w 168"/>
                  <a:gd name="T1" fmla="*/ 0 h 102"/>
                  <a:gd name="T2" fmla="*/ 119 w 168"/>
                  <a:gd name="T3" fmla="*/ 102 h 102"/>
                  <a:gd name="T4" fmla="*/ 88 w 168"/>
                  <a:gd name="T5" fmla="*/ 102 h 102"/>
                  <a:gd name="T6" fmla="*/ 76 w 168"/>
                  <a:gd name="T7" fmla="*/ 45 h 102"/>
                  <a:gd name="T8" fmla="*/ 52 w 168"/>
                  <a:gd name="T9" fmla="*/ 102 h 102"/>
                  <a:gd name="T10" fmla="*/ 20 w 168"/>
                  <a:gd name="T11" fmla="*/ 102 h 102"/>
                  <a:gd name="T12" fmla="*/ 0 w 168"/>
                  <a:gd name="T13" fmla="*/ 0 h 102"/>
                  <a:gd name="T14" fmla="*/ 34 w 168"/>
                  <a:gd name="T15" fmla="*/ 0 h 102"/>
                  <a:gd name="T16" fmla="*/ 43 w 168"/>
                  <a:gd name="T17" fmla="*/ 67 h 102"/>
                  <a:gd name="T18" fmla="*/ 70 w 168"/>
                  <a:gd name="T19" fmla="*/ 0 h 102"/>
                  <a:gd name="T20" fmla="*/ 100 w 168"/>
                  <a:gd name="T21" fmla="*/ 0 h 102"/>
                  <a:gd name="T22" fmla="*/ 111 w 168"/>
                  <a:gd name="T23" fmla="*/ 67 h 102"/>
                  <a:gd name="T24" fmla="*/ 137 w 168"/>
                  <a:gd name="T25" fmla="*/ 0 h 102"/>
                  <a:gd name="T26" fmla="*/ 168 w 168"/>
                  <a:gd name="T27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8" h="102">
                    <a:moveTo>
                      <a:pt x="168" y="0"/>
                    </a:moveTo>
                    <a:lnTo>
                      <a:pt x="119" y="102"/>
                    </a:lnTo>
                    <a:lnTo>
                      <a:pt x="88" y="102"/>
                    </a:lnTo>
                    <a:lnTo>
                      <a:pt x="76" y="45"/>
                    </a:lnTo>
                    <a:lnTo>
                      <a:pt x="52" y="102"/>
                    </a:lnTo>
                    <a:lnTo>
                      <a:pt x="20" y="102"/>
                    </a:lnTo>
                    <a:lnTo>
                      <a:pt x="0" y="0"/>
                    </a:lnTo>
                    <a:lnTo>
                      <a:pt x="34" y="0"/>
                    </a:lnTo>
                    <a:lnTo>
                      <a:pt x="43" y="67"/>
                    </a:lnTo>
                    <a:lnTo>
                      <a:pt x="70" y="0"/>
                    </a:lnTo>
                    <a:lnTo>
                      <a:pt x="100" y="0"/>
                    </a:lnTo>
                    <a:lnTo>
                      <a:pt x="111" y="67"/>
                    </a:lnTo>
                    <a:lnTo>
                      <a:pt x="137" y="0"/>
                    </a:ln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4" name="Freeform 11">
                <a:extLst>
                  <a:ext uri="{FF2B5EF4-FFF2-40B4-BE49-F238E27FC236}">
                    <a16:creationId xmlns:a16="http://schemas.microsoft.com/office/drawing/2014/main" id="{0BCAF017-9AFB-49A1-86F6-F4247E39B53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0831175" y="3297238"/>
                <a:ext cx="192088" cy="234950"/>
              </a:xfrm>
              <a:custGeom>
                <a:avLst/>
                <a:gdLst>
                  <a:gd name="T0" fmla="*/ 112 w 116"/>
                  <a:gd name="T1" fmla="*/ 84 h 142"/>
                  <a:gd name="T2" fmla="*/ 103 w 116"/>
                  <a:gd name="T3" fmla="*/ 142 h 142"/>
                  <a:gd name="T4" fmla="*/ 71 w 116"/>
                  <a:gd name="T5" fmla="*/ 142 h 142"/>
                  <a:gd name="T6" fmla="*/ 78 w 116"/>
                  <a:gd name="T7" fmla="*/ 94 h 142"/>
                  <a:gd name="T8" fmla="*/ 64 w 116"/>
                  <a:gd name="T9" fmla="*/ 69 h 142"/>
                  <a:gd name="T10" fmla="*/ 41 w 116"/>
                  <a:gd name="T11" fmla="*/ 81 h 142"/>
                  <a:gd name="T12" fmla="*/ 32 w 116"/>
                  <a:gd name="T13" fmla="*/ 142 h 142"/>
                  <a:gd name="T14" fmla="*/ 0 w 116"/>
                  <a:gd name="T15" fmla="*/ 142 h 142"/>
                  <a:gd name="T16" fmla="*/ 19 w 116"/>
                  <a:gd name="T17" fmla="*/ 6 h 142"/>
                  <a:gd name="T18" fmla="*/ 52 w 116"/>
                  <a:gd name="T19" fmla="*/ 0 h 142"/>
                  <a:gd name="T20" fmla="*/ 44 w 116"/>
                  <a:gd name="T21" fmla="*/ 57 h 142"/>
                  <a:gd name="T22" fmla="*/ 81 w 116"/>
                  <a:gd name="T23" fmla="*/ 42 h 142"/>
                  <a:gd name="T24" fmla="*/ 112 w 116"/>
                  <a:gd name="T25" fmla="*/ 84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6" h="142">
                    <a:moveTo>
                      <a:pt x="112" y="84"/>
                    </a:moveTo>
                    <a:cubicBezTo>
                      <a:pt x="103" y="142"/>
                      <a:pt x="103" y="142"/>
                      <a:pt x="103" y="142"/>
                    </a:cubicBezTo>
                    <a:cubicBezTo>
                      <a:pt x="71" y="142"/>
                      <a:pt x="71" y="142"/>
                      <a:pt x="71" y="142"/>
                    </a:cubicBezTo>
                    <a:cubicBezTo>
                      <a:pt x="78" y="94"/>
                      <a:pt x="78" y="94"/>
                      <a:pt x="78" y="94"/>
                    </a:cubicBezTo>
                    <a:cubicBezTo>
                      <a:pt x="80" y="78"/>
                      <a:pt x="76" y="69"/>
                      <a:pt x="64" y="69"/>
                    </a:cubicBezTo>
                    <a:cubicBezTo>
                      <a:pt x="56" y="69"/>
                      <a:pt x="47" y="74"/>
                      <a:pt x="41" y="81"/>
                    </a:cubicBezTo>
                    <a:cubicBezTo>
                      <a:pt x="32" y="142"/>
                      <a:pt x="32" y="142"/>
                      <a:pt x="32" y="142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54" y="47"/>
                      <a:pt x="68" y="42"/>
                      <a:pt x="81" y="42"/>
                    </a:cubicBezTo>
                    <a:cubicBezTo>
                      <a:pt x="101" y="42"/>
                      <a:pt x="116" y="56"/>
                      <a:pt x="112" y="84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5" name="Freeform 12">
                <a:extLst>
                  <a:ext uri="{FF2B5EF4-FFF2-40B4-BE49-F238E27FC236}">
                    <a16:creationId xmlns:a16="http://schemas.microsoft.com/office/drawing/2014/main" id="{81E84B43-2A5A-4C65-8717-E747B3337E45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1037550" y="3363913"/>
                <a:ext cx="190500" cy="176213"/>
              </a:xfrm>
              <a:custGeom>
                <a:avLst/>
                <a:gdLst>
                  <a:gd name="T0" fmla="*/ 106 w 115"/>
                  <a:gd name="T1" fmla="*/ 88 h 106"/>
                  <a:gd name="T2" fmla="*/ 55 w 115"/>
                  <a:gd name="T3" fmla="*/ 106 h 106"/>
                  <a:gd name="T4" fmla="*/ 5 w 115"/>
                  <a:gd name="T5" fmla="*/ 55 h 106"/>
                  <a:gd name="T6" fmla="*/ 70 w 115"/>
                  <a:gd name="T7" fmla="*/ 0 h 106"/>
                  <a:gd name="T8" fmla="*/ 111 w 115"/>
                  <a:gd name="T9" fmla="*/ 44 h 106"/>
                  <a:gd name="T10" fmla="*/ 106 w 115"/>
                  <a:gd name="T11" fmla="*/ 61 h 106"/>
                  <a:gd name="T12" fmla="*/ 36 w 115"/>
                  <a:gd name="T13" fmla="*/ 61 h 106"/>
                  <a:gd name="T14" fmla="*/ 65 w 115"/>
                  <a:gd name="T15" fmla="*/ 81 h 106"/>
                  <a:gd name="T16" fmla="*/ 98 w 115"/>
                  <a:gd name="T17" fmla="*/ 72 h 106"/>
                  <a:gd name="T18" fmla="*/ 106 w 115"/>
                  <a:gd name="T19" fmla="*/ 88 h 106"/>
                  <a:gd name="T20" fmla="*/ 39 w 115"/>
                  <a:gd name="T21" fmla="*/ 40 h 106"/>
                  <a:gd name="T22" fmla="*/ 84 w 115"/>
                  <a:gd name="T23" fmla="*/ 40 h 106"/>
                  <a:gd name="T24" fmla="*/ 66 w 115"/>
                  <a:gd name="T25" fmla="*/ 22 h 106"/>
                  <a:gd name="T26" fmla="*/ 39 w 115"/>
                  <a:gd name="T27" fmla="*/ 4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5" h="106">
                    <a:moveTo>
                      <a:pt x="106" y="88"/>
                    </a:moveTo>
                    <a:cubicBezTo>
                      <a:pt x="94" y="97"/>
                      <a:pt x="76" y="106"/>
                      <a:pt x="55" y="106"/>
                    </a:cubicBezTo>
                    <a:cubicBezTo>
                      <a:pt x="21" y="106"/>
                      <a:pt x="0" y="86"/>
                      <a:pt x="5" y="55"/>
                    </a:cubicBezTo>
                    <a:cubicBezTo>
                      <a:pt x="9" y="24"/>
                      <a:pt x="37" y="0"/>
                      <a:pt x="70" y="0"/>
                    </a:cubicBezTo>
                    <a:cubicBezTo>
                      <a:pt x="98" y="0"/>
                      <a:pt x="115" y="18"/>
                      <a:pt x="111" y="44"/>
                    </a:cubicBezTo>
                    <a:cubicBezTo>
                      <a:pt x="110" y="51"/>
                      <a:pt x="108" y="57"/>
                      <a:pt x="10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8" y="74"/>
                      <a:pt x="48" y="81"/>
                      <a:pt x="65" y="81"/>
                    </a:cubicBezTo>
                    <a:cubicBezTo>
                      <a:pt x="76" y="81"/>
                      <a:pt x="88" y="77"/>
                      <a:pt x="98" y="72"/>
                    </a:cubicBezTo>
                    <a:lnTo>
                      <a:pt x="106" y="88"/>
                    </a:lnTo>
                    <a:close/>
                    <a:moveTo>
                      <a:pt x="39" y="40"/>
                    </a:moveTo>
                    <a:cubicBezTo>
                      <a:pt x="84" y="40"/>
                      <a:pt x="84" y="40"/>
                      <a:pt x="84" y="40"/>
                    </a:cubicBezTo>
                    <a:cubicBezTo>
                      <a:pt x="84" y="29"/>
                      <a:pt x="78" y="22"/>
                      <a:pt x="66" y="22"/>
                    </a:cubicBezTo>
                    <a:cubicBezTo>
                      <a:pt x="56" y="22"/>
                      <a:pt x="44" y="28"/>
                      <a:pt x="39" y="40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6" name="Freeform 13">
                <a:extLst>
                  <a:ext uri="{FF2B5EF4-FFF2-40B4-BE49-F238E27FC236}">
                    <a16:creationId xmlns:a16="http://schemas.microsoft.com/office/drawing/2014/main" id="{F13DADFD-CCCA-43BE-A308-301CDD69102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1245513" y="3365501"/>
                <a:ext cx="144463" cy="166688"/>
              </a:xfrm>
              <a:custGeom>
                <a:avLst/>
                <a:gdLst>
                  <a:gd name="T0" fmla="*/ 88 w 88"/>
                  <a:gd name="T1" fmla="*/ 2 h 100"/>
                  <a:gd name="T2" fmla="*/ 84 w 88"/>
                  <a:gd name="T3" fmla="*/ 32 h 100"/>
                  <a:gd name="T4" fmla="*/ 70 w 88"/>
                  <a:gd name="T5" fmla="*/ 30 h 100"/>
                  <a:gd name="T6" fmla="*/ 40 w 88"/>
                  <a:gd name="T7" fmla="*/ 46 h 100"/>
                  <a:gd name="T8" fmla="*/ 32 w 88"/>
                  <a:gd name="T9" fmla="*/ 100 h 100"/>
                  <a:gd name="T10" fmla="*/ 0 w 88"/>
                  <a:gd name="T11" fmla="*/ 100 h 100"/>
                  <a:gd name="T12" fmla="*/ 13 w 88"/>
                  <a:gd name="T13" fmla="*/ 6 h 100"/>
                  <a:gd name="T14" fmla="*/ 45 w 88"/>
                  <a:gd name="T15" fmla="*/ 0 h 100"/>
                  <a:gd name="T16" fmla="*/ 42 w 88"/>
                  <a:gd name="T17" fmla="*/ 22 h 100"/>
                  <a:gd name="T18" fmla="*/ 77 w 88"/>
                  <a:gd name="T19" fmla="*/ 0 h 100"/>
                  <a:gd name="T20" fmla="*/ 88 w 88"/>
                  <a:gd name="T21" fmla="*/ 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8" h="100">
                    <a:moveTo>
                      <a:pt x="88" y="2"/>
                    </a:moveTo>
                    <a:cubicBezTo>
                      <a:pt x="84" y="32"/>
                      <a:pt x="84" y="32"/>
                      <a:pt x="84" y="32"/>
                    </a:cubicBezTo>
                    <a:cubicBezTo>
                      <a:pt x="80" y="31"/>
                      <a:pt x="74" y="30"/>
                      <a:pt x="70" y="30"/>
                    </a:cubicBezTo>
                    <a:cubicBezTo>
                      <a:pt x="56" y="30"/>
                      <a:pt x="47" y="37"/>
                      <a:pt x="40" y="46"/>
                    </a:cubicBezTo>
                    <a:cubicBezTo>
                      <a:pt x="32" y="100"/>
                      <a:pt x="32" y="100"/>
                      <a:pt x="32" y="100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2" y="22"/>
                      <a:pt x="42" y="22"/>
                      <a:pt x="42" y="22"/>
                    </a:cubicBezTo>
                    <a:cubicBezTo>
                      <a:pt x="52" y="8"/>
                      <a:pt x="65" y="0"/>
                      <a:pt x="77" y="0"/>
                    </a:cubicBezTo>
                    <a:cubicBezTo>
                      <a:pt x="80" y="0"/>
                      <a:pt x="85" y="1"/>
                      <a:pt x="88" y="2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7" name="Freeform 14">
                <a:extLst>
                  <a:ext uri="{FF2B5EF4-FFF2-40B4-BE49-F238E27FC236}">
                    <a16:creationId xmlns:a16="http://schemas.microsoft.com/office/drawing/2014/main" id="{21E99C24-67C4-4ECE-9520-D2943A8926DB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1389975" y="3363913"/>
                <a:ext cx="190500" cy="176213"/>
              </a:xfrm>
              <a:custGeom>
                <a:avLst/>
                <a:gdLst>
                  <a:gd name="T0" fmla="*/ 106 w 115"/>
                  <a:gd name="T1" fmla="*/ 88 h 106"/>
                  <a:gd name="T2" fmla="*/ 54 w 115"/>
                  <a:gd name="T3" fmla="*/ 106 h 106"/>
                  <a:gd name="T4" fmla="*/ 4 w 115"/>
                  <a:gd name="T5" fmla="*/ 55 h 106"/>
                  <a:gd name="T6" fmla="*/ 69 w 115"/>
                  <a:gd name="T7" fmla="*/ 0 h 106"/>
                  <a:gd name="T8" fmla="*/ 111 w 115"/>
                  <a:gd name="T9" fmla="*/ 44 h 106"/>
                  <a:gd name="T10" fmla="*/ 105 w 115"/>
                  <a:gd name="T11" fmla="*/ 61 h 106"/>
                  <a:gd name="T12" fmla="*/ 36 w 115"/>
                  <a:gd name="T13" fmla="*/ 61 h 106"/>
                  <a:gd name="T14" fmla="*/ 64 w 115"/>
                  <a:gd name="T15" fmla="*/ 81 h 106"/>
                  <a:gd name="T16" fmla="*/ 97 w 115"/>
                  <a:gd name="T17" fmla="*/ 72 h 106"/>
                  <a:gd name="T18" fmla="*/ 106 w 115"/>
                  <a:gd name="T19" fmla="*/ 88 h 106"/>
                  <a:gd name="T20" fmla="*/ 38 w 115"/>
                  <a:gd name="T21" fmla="*/ 40 h 106"/>
                  <a:gd name="T22" fmla="*/ 84 w 115"/>
                  <a:gd name="T23" fmla="*/ 40 h 106"/>
                  <a:gd name="T24" fmla="*/ 66 w 115"/>
                  <a:gd name="T25" fmla="*/ 22 h 106"/>
                  <a:gd name="T26" fmla="*/ 38 w 115"/>
                  <a:gd name="T27" fmla="*/ 4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5" h="106">
                    <a:moveTo>
                      <a:pt x="106" y="88"/>
                    </a:moveTo>
                    <a:cubicBezTo>
                      <a:pt x="93" y="97"/>
                      <a:pt x="75" y="106"/>
                      <a:pt x="54" y="106"/>
                    </a:cubicBezTo>
                    <a:cubicBezTo>
                      <a:pt x="20" y="106"/>
                      <a:pt x="0" y="86"/>
                      <a:pt x="4" y="55"/>
                    </a:cubicBezTo>
                    <a:cubicBezTo>
                      <a:pt x="8" y="24"/>
                      <a:pt x="36" y="0"/>
                      <a:pt x="69" y="0"/>
                    </a:cubicBezTo>
                    <a:cubicBezTo>
                      <a:pt x="98" y="0"/>
                      <a:pt x="115" y="18"/>
                      <a:pt x="111" y="44"/>
                    </a:cubicBezTo>
                    <a:cubicBezTo>
                      <a:pt x="110" y="51"/>
                      <a:pt x="108" y="57"/>
                      <a:pt x="105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8" y="74"/>
                      <a:pt x="48" y="81"/>
                      <a:pt x="64" y="81"/>
                    </a:cubicBezTo>
                    <a:cubicBezTo>
                      <a:pt x="76" y="81"/>
                      <a:pt x="87" y="77"/>
                      <a:pt x="97" y="72"/>
                    </a:cubicBezTo>
                    <a:lnTo>
                      <a:pt x="106" y="88"/>
                    </a:lnTo>
                    <a:close/>
                    <a:moveTo>
                      <a:pt x="38" y="40"/>
                    </a:moveTo>
                    <a:cubicBezTo>
                      <a:pt x="84" y="40"/>
                      <a:pt x="84" y="40"/>
                      <a:pt x="84" y="40"/>
                    </a:cubicBezTo>
                    <a:cubicBezTo>
                      <a:pt x="84" y="29"/>
                      <a:pt x="78" y="22"/>
                      <a:pt x="66" y="22"/>
                    </a:cubicBezTo>
                    <a:cubicBezTo>
                      <a:pt x="56" y="22"/>
                      <a:pt x="44" y="28"/>
                      <a:pt x="38" y="40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8" name="Freeform 15">
                <a:extLst>
                  <a:ext uri="{FF2B5EF4-FFF2-40B4-BE49-F238E27FC236}">
                    <a16:creationId xmlns:a16="http://schemas.microsoft.com/office/drawing/2014/main" id="{72CA8F9D-3E8E-49A2-9B3C-C052C7C4D1F5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1678900" y="3370263"/>
                <a:ext cx="184150" cy="228600"/>
              </a:xfrm>
              <a:custGeom>
                <a:avLst/>
                <a:gdLst>
                  <a:gd name="T0" fmla="*/ 116 w 116"/>
                  <a:gd name="T1" fmla="*/ 0 h 144"/>
                  <a:gd name="T2" fmla="*/ 36 w 116"/>
                  <a:gd name="T3" fmla="*/ 144 h 144"/>
                  <a:gd name="T4" fmla="*/ 4 w 116"/>
                  <a:gd name="T5" fmla="*/ 144 h 144"/>
                  <a:gd name="T6" fmla="*/ 29 w 116"/>
                  <a:gd name="T7" fmla="*/ 102 h 144"/>
                  <a:gd name="T8" fmla="*/ 0 w 116"/>
                  <a:gd name="T9" fmla="*/ 0 h 144"/>
                  <a:gd name="T10" fmla="*/ 35 w 116"/>
                  <a:gd name="T11" fmla="*/ 0 h 144"/>
                  <a:gd name="T12" fmla="*/ 51 w 116"/>
                  <a:gd name="T13" fmla="*/ 64 h 144"/>
                  <a:gd name="T14" fmla="*/ 84 w 116"/>
                  <a:gd name="T15" fmla="*/ 0 h 144"/>
                  <a:gd name="T16" fmla="*/ 116 w 116"/>
                  <a:gd name="T17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144">
                    <a:moveTo>
                      <a:pt x="116" y="0"/>
                    </a:moveTo>
                    <a:lnTo>
                      <a:pt x="36" y="144"/>
                    </a:lnTo>
                    <a:lnTo>
                      <a:pt x="4" y="144"/>
                    </a:lnTo>
                    <a:lnTo>
                      <a:pt x="29" y="102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51" y="64"/>
                    </a:lnTo>
                    <a:lnTo>
                      <a:pt x="84" y="0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9" name="Freeform 16">
                <a:extLst>
                  <a:ext uri="{FF2B5EF4-FFF2-40B4-BE49-F238E27FC236}">
                    <a16:creationId xmlns:a16="http://schemas.microsoft.com/office/drawing/2014/main" id="{2B23EEED-3F52-42B3-93D7-2E1F5731782A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1858288" y="3363913"/>
                <a:ext cx="203200" cy="176213"/>
              </a:xfrm>
              <a:custGeom>
                <a:avLst/>
                <a:gdLst>
                  <a:gd name="T0" fmla="*/ 4 w 123"/>
                  <a:gd name="T1" fmla="*/ 55 h 106"/>
                  <a:gd name="T2" fmla="*/ 70 w 123"/>
                  <a:gd name="T3" fmla="*/ 0 h 106"/>
                  <a:gd name="T4" fmla="*/ 119 w 123"/>
                  <a:gd name="T5" fmla="*/ 51 h 106"/>
                  <a:gd name="T6" fmla="*/ 53 w 123"/>
                  <a:gd name="T7" fmla="*/ 106 h 106"/>
                  <a:gd name="T8" fmla="*/ 4 w 123"/>
                  <a:gd name="T9" fmla="*/ 55 h 106"/>
                  <a:gd name="T10" fmla="*/ 86 w 123"/>
                  <a:gd name="T11" fmla="*/ 54 h 106"/>
                  <a:gd name="T12" fmla="*/ 65 w 123"/>
                  <a:gd name="T13" fmla="*/ 24 h 106"/>
                  <a:gd name="T14" fmla="*/ 38 w 123"/>
                  <a:gd name="T15" fmla="*/ 52 h 106"/>
                  <a:gd name="T16" fmla="*/ 59 w 123"/>
                  <a:gd name="T17" fmla="*/ 82 h 106"/>
                  <a:gd name="T18" fmla="*/ 86 w 123"/>
                  <a:gd name="T19" fmla="*/ 5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3" h="106">
                    <a:moveTo>
                      <a:pt x="4" y="55"/>
                    </a:moveTo>
                    <a:cubicBezTo>
                      <a:pt x="9" y="24"/>
                      <a:pt x="37" y="0"/>
                      <a:pt x="70" y="0"/>
                    </a:cubicBezTo>
                    <a:cubicBezTo>
                      <a:pt x="102" y="0"/>
                      <a:pt x="123" y="22"/>
                      <a:pt x="119" y="51"/>
                    </a:cubicBezTo>
                    <a:cubicBezTo>
                      <a:pt x="115" y="82"/>
                      <a:pt x="87" y="106"/>
                      <a:pt x="53" y="106"/>
                    </a:cubicBezTo>
                    <a:cubicBezTo>
                      <a:pt x="22" y="106"/>
                      <a:pt x="0" y="84"/>
                      <a:pt x="4" y="55"/>
                    </a:cubicBezTo>
                    <a:close/>
                    <a:moveTo>
                      <a:pt x="86" y="54"/>
                    </a:moveTo>
                    <a:cubicBezTo>
                      <a:pt x="89" y="36"/>
                      <a:pt x="80" y="24"/>
                      <a:pt x="65" y="24"/>
                    </a:cubicBezTo>
                    <a:cubicBezTo>
                      <a:pt x="50" y="24"/>
                      <a:pt x="40" y="35"/>
                      <a:pt x="38" y="52"/>
                    </a:cubicBezTo>
                    <a:cubicBezTo>
                      <a:pt x="35" y="70"/>
                      <a:pt x="43" y="82"/>
                      <a:pt x="59" y="82"/>
                    </a:cubicBezTo>
                    <a:cubicBezTo>
                      <a:pt x="73" y="82"/>
                      <a:pt x="84" y="71"/>
                      <a:pt x="86" y="54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0" name="Freeform 17">
                <a:extLst>
                  <a:ext uri="{FF2B5EF4-FFF2-40B4-BE49-F238E27FC236}">
                    <a16:creationId xmlns:a16="http://schemas.microsoft.com/office/drawing/2014/main" id="{7DA9CDE6-4301-4CF7-BBCA-F49692B1D0C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2078950" y="3365501"/>
                <a:ext cx="190500" cy="171450"/>
              </a:xfrm>
              <a:custGeom>
                <a:avLst/>
                <a:gdLst>
                  <a:gd name="T0" fmla="*/ 115 w 115"/>
                  <a:gd name="T1" fmla="*/ 0 h 103"/>
                  <a:gd name="T2" fmla="*/ 101 w 115"/>
                  <a:gd name="T3" fmla="*/ 100 h 103"/>
                  <a:gd name="T4" fmla="*/ 70 w 115"/>
                  <a:gd name="T5" fmla="*/ 100 h 103"/>
                  <a:gd name="T6" fmla="*/ 72 w 115"/>
                  <a:gd name="T7" fmla="*/ 88 h 103"/>
                  <a:gd name="T8" fmla="*/ 35 w 115"/>
                  <a:gd name="T9" fmla="*/ 103 h 103"/>
                  <a:gd name="T10" fmla="*/ 4 w 115"/>
                  <a:gd name="T11" fmla="*/ 61 h 103"/>
                  <a:gd name="T12" fmla="*/ 12 w 115"/>
                  <a:gd name="T13" fmla="*/ 6 h 103"/>
                  <a:gd name="T14" fmla="*/ 45 w 115"/>
                  <a:gd name="T15" fmla="*/ 0 h 103"/>
                  <a:gd name="T16" fmla="*/ 38 w 115"/>
                  <a:gd name="T17" fmla="*/ 51 h 103"/>
                  <a:gd name="T18" fmla="*/ 51 w 115"/>
                  <a:gd name="T19" fmla="*/ 77 h 103"/>
                  <a:gd name="T20" fmla="*/ 74 w 115"/>
                  <a:gd name="T21" fmla="*/ 66 h 103"/>
                  <a:gd name="T22" fmla="*/ 82 w 115"/>
                  <a:gd name="T23" fmla="*/ 6 h 103"/>
                  <a:gd name="T24" fmla="*/ 115 w 115"/>
                  <a:gd name="T25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5" h="103">
                    <a:moveTo>
                      <a:pt x="115" y="0"/>
                    </a:moveTo>
                    <a:cubicBezTo>
                      <a:pt x="101" y="100"/>
                      <a:pt x="101" y="100"/>
                      <a:pt x="101" y="100"/>
                    </a:cubicBezTo>
                    <a:cubicBezTo>
                      <a:pt x="70" y="100"/>
                      <a:pt x="70" y="100"/>
                      <a:pt x="70" y="100"/>
                    </a:cubicBezTo>
                    <a:cubicBezTo>
                      <a:pt x="72" y="88"/>
                      <a:pt x="72" y="88"/>
                      <a:pt x="72" y="88"/>
                    </a:cubicBezTo>
                    <a:cubicBezTo>
                      <a:pt x="62" y="98"/>
                      <a:pt x="48" y="103"/>
                      <a:pt x="35" y="103"/>
                    </a:cubicBezTo>
                    <a:cubicBezTo>
                      <a:pt x="14" y="103"/>
                      <a:pt x="0" y="89"/>
                      <a:pt x="4" y="6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38" y="51"/>
                      <a:pt x="38" y="51"/>
                      <a:pt x="38" y="51"/>
                    </a:cubicBezTo>
                    <a:cubicBezTo>
                      <a:pt x="35" y="68"/>
                      <a:pt x="40" y="77"/>
                      <a:pt x="51" y="77"/>
                    </a:cubicBezTo>
                    <a:cubicBezTo>
                      <a:pt x="59" y="77"/>
                      <a:pt x="67" y="73"/>
                      <a:pt x="74" y="66"/>
                    </a:cubicBezTo>
                    <a:cubicBezTo>
                      <a:pt x="82" y="6"/>
                      <a:pt x="82" y="6"/>
                      <a:pt x="82" y="6"/>
                    </a:cubicBez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1" name="Freeform 18">
                <a:extLst>
                  <a:ext uri="{FF2B5EF4-FFF2-40B4-BE49-F238E27FC236}">
                    <a16:creationId xmlns:a16="http://schemas.microsoft.com/office/drawing/2014/main" id="{C0A4BB0B-23A1-41AF-B663-81B3986047A0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2353588" y="3365501"/>
                <a:ext cx="233363" cy="236538"/>
              </a:xfrm>
              <a:custGeom>
                <a:avLst/>
                <a:gdLst>
                  <a:gd name="T0" fmla="*/ 138 w 141"/>
                  <a:gd name="T1" fmla="*/ 30 h 143"/>
                  <a:gd name="T2" fmla="*/ 114 w 141"/>
                  <a:gd name="T3" fmla="*/ 29 h 143"/>
                  <a:gd name="T4" fmla="*/ 117 w 141"/>
                  <a:gd name="T5" fmla="*/ 47 h 143"/>
                  <a:gd name="T6" fmla="*/ 59 w 141"/>
                  <a:gd name="T7" fmla="*/ 88 h 143"/>
                  <a:gd name="T8" fmla="*/ 54 w 141"/>
                  <a:gd name="T9" fmla="*/ 88 h 143"/>
                  <a:gd name="T10" fmla="*/ 35 w 141"/>
                  <a:gd name="T11" fmla="*/ 113 h 143"/>
                  <a:gd name="T12" fmla="*/ 84 w 141"/>
                  <a:gd name="T13" fmla="*/ 98 h 143"/>
                  <a:gd name="T14" fmla="*/ 118 w 141"/>
                  <a:gd name="T15" fmla="*/ 139 h 143"/>
                  <a:gd name="T16" fmla="*/ 84 w 141"/>
                  <a:gd name="T17" fmla="*/ 143 h 143"/>
                  <a:gd name="T18" fmla="*/ 66 w 141"/>
                  <a:gd name="T19" fmla="*/ 125 h 143"/>
                  <a:gd name="T20" fmla="*/ 18 w 141"/>
                  <a:gd name="T21" fmla="*/ 139 h 143"/>
                  <a:gd name="T22" fmla="*/ 0 w 141"/>
                  <a:gd name="T23" fmla="*/ 127 h 143"/>
                  <a:gd name="T24" fmla="*/ 27 w 141"/>
                  <a:gd name="T25" fmla="*/ 79 h 143"/>
                  <a:gd name="T26" fmla="*/ 11 w 141"/>
                  <a:gd name="T27" fmla="*/ 45 h 143"/>
                  <a:gd name="T28" fmla="*/ 71 w 141"/>
                  <a:gd name="T29" fmla="*/ 0 h 143"/>
                  <a:gd name="T30" fmla="*/ 91 w 141"/>
                  <a:gd name="T31" fmla="*/ 3 h 143"/>
                  <a:gd name="T32" fmla="*/ 141 w 141"/>
                  <a:gd name="T33" fmla="*/ 3 h 143"/>
                  <a:gd name="T34" fmla="*/ 138 w 141"/>
                  <a:gd name="T35" fmla="*/ 30 h 143"/>
                  <a:gd name="T36" fmla="*/ 87 w 141"/>
                  <a:gd name="T37" fmla="*/ 45 h 143"/>
                  <a:gd name="T38" fmla="*/ 67 w 141"/>
                  <a:gd name="T39" fmla="*/ 23 h 143"/>
                  <a:gd name="T40" fmla="*/ 42 w 141"/>
                  <a:gd name="T41" fmla="*/ 44 h 143"/>
                  <a:gd name="T42" fmla="*/ 62 w 141"/>
                  <a:gd name="T43" fmla="*/ 66 h 143"/>
                  <a:gd name="T44" fmla="*/ 87 w 141"/>
                  <a:gd name="T45" fmla="*/ 4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1" h="143">
                    <a:moveTo>
                      <a:pt x="138" y="30"/>
                    </a:moveTo>
                    <a:cubicBezTo>
                      <a:pt x="114" y="29"/>
                      <a:pt x="114" y="29"/>
                      <a:pt x="114" y="29"/>
                    </a:cubicBezTo>
                    <a:cubicBezTo>
                      <a:pt x="117" y="34"/>
                      <a:pt x="118" y="40"/>
                      <a:pt x="117" y="47"/>
                    </a:cubicBezTo>
                    <a:cubicBezTo>
                      <a:pt x="114" y="70"/>
                      <a:pt x="90" y="88"/>
                      <a:pt x="59" y="88"/>
                    </a:cubicBezTo>
                    <a:cubicBezTo>
                      <a:pt x="58" y="88"/>
                      <a:pt x="56" y="88"/>
                      <a:pt x="54" y="88"/>
                    </a:cubicBezTo>
                    <a:cubicBezTo>
                      <a:pt x="35" y="113"/>
                      <a:pt x="35" y="113"/>
                      <a:pt x="35" y="113"/>
                    </a:cubicBezTo>
                    <a:cubicBezTo>
                      <a:pt x="49" y="105"/>
                      <a:pt x="67" y="98"/>
                      <a:pt x="84" y="98"/>
                    </a:cubicBezTo>
                    <a:cubicBezTo>
                      <a:pt x="102" y="98"/>
                      <a:pt x="120" y="106"/>
                      <a:pt x="118" y="139"/>
                    </a:cubicBezTo>
                    <a:cubicBezTo>
                      <a:pt x="84" y="143"/>
                      <a:pt x="84" y="143"/>
                      <a:pt x="84" y="143"/>
                    </a:cubicBezTo>
                    <a:cubicBezTo>
                      <a:pt x="84" y="128"/>
                      <a:pt x="77" y="125"/>
                      <a:pt x="66" y="125"/>
                    </a:cubicBezTo>
                    <a:cubicBezTo>
                      <a:pt x="53" y="125"/>
                      <a:pt x="34" y="130"/>
                      <a:pt x="18" y="139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27" y="79"/>
                      <a:pt x="27" y="79"/>
                      <a:pt x="27" y="79"/>
                    </a:cubicBezTo>
                    <a:cubicBezTo>
                      <a:pt x="15" y="72"/>
                      <a:pt x="9" y="59"/>
                      <a:pt x="11" y="45"/>
                    </a:cubicBezTo>
                    <a:cubicBezTo>
                      <a:pt x="15" y="21"/>
                      <a:pt x="40" y="0"/>
                      <a:pt x="71" y="0"/>
                    </a:cubicBezTo>
                    <a:cubicBezTo>
                      <a:pt x="78" y="0"/>
                      <a:pt x="85" y="1"/>
                      <a:pt x="91" y="3"/>
                    </a:cubicBezTo>
                    <a:cubicBezTo>
                      <a:pt x="141" y="3"/>
                      <a:pt x="141" y="3"/>
                      <a:pt x="141" y="3"/>
                    </a:cubicBezTo>
                    <a:lnTo>
                      <a:pt x="138" y="30"/>
                    </a:lnTo>
                    <a:close/>
                    <a:moveTo>
                      <a:pt x="87" y="45"/>
                    </a:moveTo>
                    <a:cubicBezTo>
                      <a:pt x="89" y="31"/>
                      <a:pt x="79" y="23"/>
                      <a:pt x="67" y="23"/>
                    </a:cubicBezTo>
                    <a:cubicBezTo>
                      <a:pt x="55" y="23"/>
                      <a:pt x="44" y="31"/>
                      <a:pt x="42" y="44"/>
                    </a:cubicBezTo>
                    <a:cubicBezTo>
                      <a:pt x="40" y="57"/>
                      <a:pt x="50" y="66"/>
                      <a:pt x="62" y="66"/>
                    </a:cubicBezTo>
                    <a:cubicBezTo>
                      <a:pt x="74" y="66"/>
                      <a:pt x="85" y="58"/>
                      <a:pt x="87" y="45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2" name="Freeform 19">
                <a:extLst>
                  <a:ext uri="{FF2B5EF4-FFF2-40B4-BE49-F238E27FC236}">
                    <a16:creationId xmlns:a16="http://schemas.microsoft.com/office/drawing/2014/main" id="{C7C2CAFD-AA4C-4289-9047-E22FD05C9D36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2588538" y="3363913"/>
                <a:ext cx="203200" cy="176213"/>
              </a:xfrm>
              <a:custGeom>
                <a:avLst/>
                <a:gdLst>
                  <a:gd name="T0" fmla="*/ 4 w 123"/>
                  <a:gd name="T1" fmla="*/ 55 h 106"/>
                  <a:gd name="T2" fmla="*/ 70 w 123"/>
                  <a:gd name="T3" fmla="*/ 0 h 106"/>
                  <a:gd name="T4" fmla="*/ 119 w 123"/>
                  <a:gd name="T5" fmla="*/ 51 h 106"/>
                  <a:gd name="T6" fmla="*/ 53 w 123"/>
                  <a:gd name="T7" fmla="*/ 106 h 106"/>
                  <a:gd name="T8" fmla="*/ 4 w 123"/>
                  <a:gd name="T9" fmla="*/ 55 h 106"/>
                  <a:gd name="T10" fmla="*/ 86 w 123"/>
                  <a:gd name="T11" fmla="*/ 54 h 106"/>
                  <a:gd name="T12" fmla="*/ 65 w 123"/>
                  <a:gd name="T13" fmla="*/ 24 h 106"/>
                  <a:gd name="T14" fmla="*/ 38 w 123"/>
                  <a:gd name="T15" fmla="*/ 52 h 106"/>
                  <a:gd name="T16" fmla="*/ 59 w 123"/>
                  <a:gd name="T17" fmla="*/ 82 h 106"/>
                  <a:gd name="T18" fmla="*/ 86 w 123"/>
                  <a:gd name="T19" fmla="*/ 5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3" h="106">
                    <a:moveTo>
                      <a:pt x="4" y="55"/>
                    </a:moveTo>
                    <a:cubicBezTo>
                      <a:pt x="9" y="24"/>
                      <a:pt x="37" y="0"/>
                      <a:pt x="70" y="0"/>
                    </a:cubicBezTo>
                    <a:cubicBezTo>
                      <a:pt x="102" y="0"/>
                      <a:pt x="123" y="22"/>
                      <a:pt x="119" y="51"/>
                    </a:cubicBezTo>
                    <a:cubicBezTo>
                      <a:pt x="115" y="82"/>
                      <a:pt x="87" y="106"/>
                      <a:pt x="53" y="106"/>
                    </a:cubicBezTo>
                    <a:cubicBezTo>
                      <a:pt x="21" y="106"/>
                      <a:pt x="0" y="84"/>
                      <a:pt x="4" y="55"/>
                    </a:cubicBezTo>
                    <a:close/>
                    <a:moveTo>
                      <a:pt x="86" y="54"/>
                    </a:moveTo>
                    <a:cubicBezTo>
                      <a:pt x="88" y="36"/>
                      <a:pt x="80" y="24"/>
                      <a:pt x="65" y="24"/>
                    </a:cubicBezTo>
                    <a:cubicBezTo>
                      <a:pt x="50" y="24"/>
                      <a:pt x="40" y="35"/>
                      <a:pt x="38" y="52"/>
                    </a:cubicBezTo>
                    <a:cubicBezTo>
                      <a:pt x="35" y="70"/>
                      <a:pt x="43" y="82"/>
                      <a:pt x="59" y="82"/>
                    </a:cubicBezTo>
                    <a:cubicBezTo>
                      <a:pt x="73" y="82"/>
                      <a:pt x="83" y="71"/>
                      <a:pt x="86" y="54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sp>
          <p:nvSpPr>
            <p:cNvPr id="10" name="Rectangle 20">
              <a:extLst>
                <a:ext uri="{FF2B5EF4-FFF2-40B4-BE49-F238E27FC236}">
                  <a16:creationId xmlns:a16="http://schemas.microsoft.com/office/drawing/2014/main" id="{D97041E3-A548-4C24-8788-AD625982DD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648109" y="5310073"/>
              <a:ext cx="1150191" cy="11513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Rectangle 21">
              <a:extLst>
                <a:ext uri="{FF2B5EF4-FFF2-40B4-BE49-F238E27FC236}">
                  <a16:creationId xmlns:a16="http://schemas.microsoft.com/office/drawing/2014/main" id="{43DADDBB-70E2-4D0A-98CB-2F4588488AE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05973" y="5367936"/>
              <a:ext cx="1034463" cy="1035644"/>
            </a:xfrm>
            <a:prstGeom prst="rect">
              <a:avLst/>
            </a:prstGeom>
            <a:solidFill>
              <a:srgbClr val="FECA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Oval 22">
              <a:extLst>
                <a:ext uri="{FF2B5EF4-FFF2-40B4-BE49-F238E27FC236}">
                  <a16:creationId xmlns:a16="http://schemas.microsoft.com/office/drawing/2014/main" id="{AC48790F-1B31-4776-8F47-310BDC56849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34315" y="5684416"/>
              <a:ext cx="977780" cy="402685"/>
            </a:xfrm>
            <a:prstGeom prst="ellipse">
              <a:avLst/>
            </a:prstGeom>
            <a:solidFill>
              <a:srgbClr val="0568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23">
              <a:extLst>
                <a:ext uri="{FF2B5EF4-FFF2-40B4-BE49-F238E27FC236}">
                  <a16:creationId xmlns:a16="http://schemas.microsoft.com/office/drawing/2014/main" id="{0E469266-A34A-4FB4-B79A-3D1CA32713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79511" y="5784792"/>
              <a:ext cx="179496" cy="158240"/>
            </a:xfrm>
            <a:custGeom>
              <a:avLst/>
              <a:gdLst>
                <a:gd name="T0" fmla="*/ 141 w 152"/>
                <a:gd name="T1" fmla="*/ 43 h 134"/>
                <a:gd name="T2" fmla="*/ 152 w 152"/>
                <a:gd name="T3" fmla="*/ 0 h 134"/>
                <a:gd name="T4" fmla="*/ 11 w 152"/>
                <a:gd name="T5" fmla="*/ 0 h 134"/>
                <a:gd name="T6" fmla="*/ 0 w 152"/>
                <a:gd name="T7" fmla="*/ 43 h 134"/>
                <a:gd name="T8" fmla="*/ 46 w 152"/>
                <a:gd name="T9" fmla="*/ 43 h 134"/>
                <a:gd name="T10" fmla="*/ 23 w 152"/>
                <a:gd name="T11" fmla="*/ 134 h 134"/>
                <a:gd name="T12" fmla="*/ 72 w 152"/>
                <a:gd name="T13" fmla="*/ 134 h 134"/>
                <a:gd name="T14" fmla="*/ 95 w 152"/>
                <a:gd name="T15" fmla="*/ 43 h 134"/>
                <a:gd name="T16" fmla="*/ 141 w 152"/>
                <a:gd name="T17" fmla="*/ 4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134">
                  <a:moveTo>
                    <a:pt x="141" y="43"/>
                  </a:moveTo>
                  <a:lnTo>
                    <a:pt x="152" y="0"/>
                  </a:lnTo>
                  <a:lnTo>
                    <a:pt x="11" y="0"/>
                  </a:lnTo>
                  <a:lnTo>
                    <a:pt x="0" y="43"/>
                  </a:lnTo>
                  <a:lnTo>
                    <a:pt x="46" y="43"/>
                  </a:lnTo>
                  <a:lnTo>
                    <a:pt x="23" y="134"/>
                  </a:lnTo>
                  <a:lnTo>
                    <a:pt x="72" y="134"/>
                  </a:lnTo>
                  <a:lnTo>
                    <a:pt x="95" y="43"/>
                  </a:lnTo>
                  <a:lnTo>
                    <a:pt x="141" y="43"/>
                  </a:lnTo>
                  <a:close/>
                </a:path>
              </a:pathLst>
            </a:custGeom>
            <a:solidFill>
              <a:srgbClr val="FECA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24">
              <a:extLst>
                <a:ext uri="{FF2B5EF4-FFF2-40B4-BE49-F238E27FC236}">
                  <a16:creationId xmlns:a16="http://schemas.microsoft.com/office/drawing/2014/main" id="{2A332CF7-387C-4106-93ED-2E2B523B4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10268" y="5784792"/>
              <a:ext cx="266882" cy="200752"/>
            </a:xfrm>
            <a:custGeom>
              <a:avLst/>
              <a:gdLst>
                <a:gd name="T0" fmla="*/ 226 w 226"/>
                <a:gd name="T1" fmla="*/ 0 h 170"/>
                <a:gd name="T2" fmla="*/ 156 w 226"/>
                <a:gd name="T3" fmla="*/ 0 h 170"/>
                <a:gd name="T4" fmla="*/ 111 w 226"/>
                <a:gd name="T5" fmla="*/ 100 h 170"/>
                <a:gd name="T6" fmla="*/ 111 w 226"/>
                <a:gd name="T7" fmla="*/ 0 h 170"/>
                <a:gd name="T8" fmla="*/ 43 w 226"/>
                <a:gd name="T9" fmla="*/ 0 h 170"/>
                <a:gd name="T10" fmla="*/ 0 w 226"/>
                <a:gd name="T11" fmla="*/ 170 h 170"/>
                <a:gd name="T12" fmla="*/ 47 w 226"/>
                <a:gd name="T13" fmla="*/ 170 h 170"/>
                <a:gd name="T14" fmla="*/ 75 w 226"/>
                <a:gd name="T15" fmla="*/ 61 h 170"/>
                <a:gd name="T16" fmla="*/ 75 w 226"/>
                <a:gd name="T17" fmla="*/ 170 h 170"/>
                <a:gd name="T18" fmla="*/ 111 w 226"/>
                <a:gd name="T19" fmla="*/ 170 h 170"/>
                <a:gd name="T20" fmla="*/ 165 w 226"/>
                <a:gd name="T21" fmla="*/ 61 h 170"/>
                <a:gd name="T22" fmla="*/ 139 w 226"/>
                <a:gd name="T23" fmla="*/ 170 h 170"/>
                <a:gd name="T24" fmla="*/ 183 w 226"/>
                <a:gd name="T25" fmla="*/ 170 h 170"/>
                <a:gd name="T26" fmla="*/ 226 w 226"/>
                <a:gd name="T2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6" h="170">
                  <a:moveTo>
                    <a:pt x="226" y="0"/>
                  </a:moveTo>
                  <a:lnTo>
                    <a:pt x="156" y="0"/>
                  </a:lnTo>
                  <a:lnTo>
                    <a:pt x="111" y="100"/>
                  </a:lnTo>
                  <a:lnTo>
                    <a:pt x="111" y="0"/>
                  </a:lnTo>
                  <a:lnTo>
                    <a:pt x="43" y="0"/>
                  </a:lnTo>
                  <a:lnTo>
                    <a:pt x="0" y="170"/>
                  </a:lnTo>
                  <a:lnTo>
                    <a:pt x="47" y="170"/>
                  </a:lnTo>
                  <a:lnTo>
                    <a:pt x="75" y="61"/>
                  </a:lnTo>
                  <a:lnTo>
                    <a:pt x="75" y="170"/>
                  </a:lnTo>
                  <a:lnTo>
                    <a:pt x="111" y="170"/>
                  </a:lnTo>
                  <a:lnTo>
                    <a:pt x="165" y="61"/>
                  </a:lnTo>
                  <a:lnTo>
                    <a:pt x="139" y="170"/>
                  </a:lnTo>
                  <a:lnTo>
                    <a:pt x="183" y="170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25">
              <a:extLst>
                <a:ext uri="{FF2B5EF4-FFF2-40B4-BE49-F238E27FC236}">
                  <a16:creationId xmlns:a16="http://schemas.microsoft.com/office/drawing/2014/main" id="{66AAAC0B-E0A9-4F75-82BE-FAA3D2AE0D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322400" y="5784792"/>
              <a:ext cx="213742" cy="200752"/>
            </a:xfrm>
            <a:custGeom>
              <a:avLst/>
              <a:gdLst>
                <a:gd name="T0" fmla="*/ 181 w 181"/>
                <a:gd name="T1" fmla="*/ 0 h 170"/>
                <a:gd name="T2" fmla="*/ 136 w 181"/>
                <a:gd name="T3" fmla="*/ 0 h 170"/>
                <a:gd name="T4" fmla="*/ 114 w 181"/>
                <a:gd name="T5" fmla="*/ 91 h 170"/>
                <a:gd name="T6" fmla="*/ 92 w 181"/>
                <a:gd name="T7" fmla="*/ 0 h 170"/>
                <a:gd name="T8" fmla="*/ 43 w 181"/>
                <a:gd name="T9" fmla="*/ 0 h 170"/>
                <a:gd name="T10" fmla="*/ 0 w 181"/>
                <a:gd name="T11" fmla="*/ 170 h 170"/>
                <a:gd name="T12" fmla="*/ 45 w 181"/>
                <a:gd name="T13" fmla="*/ 170 h 170"/>
                <a:gd name="T14" fmla="*/ 69 w 181"/>
                <a:gd name="T15" fmla="*/ 78 h 170"/>
                <a:gd name="T16" fmla="*/ 92 w 181"/>
                <a:gd name="T17" fmla="*/ 170 h 170"/>
                <a:gd name="T18" fmla="*/ 139 w 181"/>
                <a:gd name="T19" fmla="*/ 170 h 170"/>
                <a:gd name="T20" fmla="*/ 181 w 181"/>
                <a:gd name="T21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1" h="170">
                  <a:moveTo>
                    <a:pt x="181" y="0"/>
                  </a:moveTo>
                  <a:lnTo>
                    <a:pt x="136" y="0"/>
                  </a:lnTo>
                  <a:lnTo>
                    <a:pt x="114" y="91"/>
                  </a:lnTo>
                  <a:lnTo>
                    <a:pt x="92" y="0"/>
                  </a:lnTo>
                  <a:lnTo>
                    <a:pt x="43" y="0"/>
                  </a:lnTo>
                  <a:lnTo>
                    <a:pt x="0" y="170"/>
                  </a:lnTo>
                  <a:lnTo>
                    <a:pt x="45" y="170"/>
                  </a:lnTo>
                  <a:lnTo>
                    <a:pt x="69" y="78"/>
                  </a:lnTo>
                  <a:lnTo>
                    <a:pt x="92" y="170"/>
                  </a:lnTo>
                  <a:lnTo>
                    <a:pt x="139" y="17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F32F5E96-3849-4770-AA85-972FADF698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96044" y="5957203"/>
              <a:ext cx="64950" cy="28341"/>
            </a:xfrm>
            <a:custGeom>
              <a:avLst/>
              <a:gdLst>
                <a:gd name="T0" fmla="*/ 6 w 55"/>
                <a:gd name="T1" fmla="*/ 0 h 24"/>
                <a:gd name="T2" fmla="*/ 0 w 55"/>
                <a:gd name="T3" fmla="*/ 24 h 24"/>
                <a:gd name="T4" fmla="*/ 49 w 55"/>
                <a:gd name="T5" fmla="*/ 24 h 24"/>
                <a:gd name="T6" fmla="*/ 55 w 55"/>
                <a:gd name="T7" fmla="*/ 0 h 24"/>
                <a:gd name="T8" fmla="*/ 6 w 55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24">
                  <a:moveTo>
                    <a:pt x="6" y="0"/>
                  </a:moveTo>
                  <a:lnTo>
                    <a:pt x="0" y="24"/>
                  </a:lnTo>
                  <a:lnTo>
                    <a:pt x="49" y="24"/>
                  </a:lnTo>
                  <a:lnTo>
                    <a:pt x="55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524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525100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title with descrip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B11EA-C6D0-4AEF-8280-8974D69A3C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7400" y="2593447"/>
            <a:ext cx="4689764" cy="1110338"/>
          </a:xfrm>
        </p:spPr>
        <p:txBody>
          <a:bodyPr anchor="ctr"/>
          <a:lstStyle>
            <a:lvl1pPr>
              <a:spcBef>
                <a:spcPts val="0"/>
              </a:spcBef>
              <a:defRPr sz="2800"/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FAD6190-E2A1-4B8A-B7E6-F74781C2D0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7400" y="3712108"/>
            <a:ext cx="4689452" cy="415781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i="1"/>
            </a:lvl1pPr>
          </a:lstStyle>
          <a:p>
            <a:pPr lvl="0"/>
            <a:r>
              <a:rPr lang="en-US"/>
              <a:t>Add subtitle</a:t>
            </a:r>
            <a:endParaRPr lang="en-GB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E89B14-7191-473E-9D94-A0EBF7DC42C3}"/>
              </a:ext>
            </a:extLst>
          </p:cNvPr>
          <p:cNvGrpSpPr/>
          <p:nvPr userDrawn="1"/>
        </p:nvGrpSpPr>
        <p:grpSpPr>
          <a:xfrm>
            <a:off x="7813964" y="5310073"/>
            <a:ext cx="3984336" cy="1151372"/>
            <a:chOff x="7813964" y="5310073"/>
            <a:chExt cx="3984336" cy="115137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C444E51-2D96-4BC8-971E-2CC1F0702C14}"/>
                </a:ext>
              </a:extLst>
            </p:cNvPr>
            <p:cNvGrpSpPr/>
            <p:nvPr userDrawn="1"/>
          </p:nvGrpSpPr>
          <p:grpSpPr>
            <a:xfrm>
              <a:off x="7813964" y="5788335"/>
              <a:ext cx="2358245" cy="226732"/>
              <a:chOff x="19621500" y="3297238"/>
              <a:chExt cx="3170238" cy="304801"/>
            </a:xfrm>
          </p:grpSpPr>
          <p:sp>
            <p:nvSpPr>
              <p:cNvPr id="15" name="Freeform 5">
                <a:extLst>
                  <a:ext uri="{FF2B5EF4-FFF2-40B4-BE49-F238E27FC236}">
                    <a16:creationId xmlns:a16="http://schemas.microsoft.com/office/drawing/2014/main" id="{11AFC07B-9E43-46C0-BA56-88B6897B77EB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9621500" y="3363913"/>
                <a:ext cx="190500" cy="176213"/>
              </a:xfrm>
              <a:custGeom>
                <a:avLst/>
                <a:gdLst>
                  <a:gd name="T0" fmla="*/ 106 w 115"/>
                  <a:gd name="T1" fmla="*/ 88 h 106"/>
                  <a:gd name="T2" fmla="*/ 54 w 115"/>
                  <a:gd name="T3" fmla="*/ 106 h 106"/>
                  <a:gd name="T4" fmla="*/ 4 w 115"/>
                  <a:gd name="T5" fmla="*/ 55 h 106"/>
                  <a:gd name="T6" fmla="*/ 69 w 115"/>
                  <a:gd name="T7" fmla="*/ 0 h 106"/>
                  <a:gd name="T8" fmla="*/ 111 w 115"/>
                  <a:gd name="T9" fmla="*/ 44 h 106"/>
                  <a:gd name="T10" fmla="*/ 105 w 115"/>
                  <a:gd name="T11" fmla="*/ 61 h 106"/>
                  <a:gd name="T12" fmla="*/ 36 w 115"/>
                  <a:gd name="T13" fmla="*/ 61 h 106"/>
                  <a:gd name="T14" fmla="*/ 65 w 115"/>
                  <a:gd name="T15" fmla="*/ 81 h 106"/>
                  <a:gd name="T16" fmla="*/ 97 w 115"/>
                  <a:gd name="T17" fmla="*/ 72 h 106"/>
                  <a:gd name="T18" fmla="*/ 106 w 115"/>
                  <a:gd name="T19" fmla="*/ 88 h 106"/>
                  <a:gd name="T20" fmla="*/ 38 w 115"/>
                  <a:gd name="T21" fmla="*/ 40 h 106"/>
                  <a:gd name="T22" fmla="*/ 84 w 115"/>
                  <a:gd name="T23" fmla="*/ 40 h 106"/>
                  <a:gd name="T24" fmla="*/ 66 w 115"/>
                  <a:gd name="T25" fmla="*/ 22 h 106"/>
                  <a:gd name="T26" fmla="*/ 38 w 115"/>
                  <a:gd name="T27" fmla="*/ 4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5" h="106">
                    <a:moveTo>
                      <a:pt x="106" y="88"/>
                    </a:moveTo>
                    <a:cubicBezTo>
                      <a:pt x="93" y="97"/>
                      <a:pt x="75" y="106"/>
                      <a:pt x="54" y="106"/>
                    </a:cubicBezTo>
                    <a:cubicBezTo>
                      <a:pt x="20" y="106"/>
                      <a:pt x="0" y="86"/>
                      <a:pt x="4" y="55"/>
                    </a:cubicBezTo>
                    <a:cubicBezTo>
                      <a:pt x="8" y="24"/>
                      <a:pt x="36" y="0"/>
                      <a:pt x="69" y="0"/>
                    </a:cubicBezTo>
                    <a:cubicBezTo>
                      <a:pt x="98" y="0"/>
                      <a:pt x="115" y="18"/>
                      <a:pt x="111" y="44"/>
                    </a:cubicBezTo>
                    <a:cubicBezTo>
                      <a:pt x="110" y="51"/>
                      <a:pt x="108" y="57"/>
                      <a:pt x="105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8" y="74"/>
                      <a:pt x="48" y="81"/>
                      <a:pt x="65" y="81"/>
                    </a:cubicBezTo>
                    <a:cubicBezTo>
                      <a:pt x="76" y="81"/>
                      <a:pt x="87" y="77"/>
                      <a:pt x="97" y="72"/>
                    </a:cubicBezTo>
                    <a:lnTo>
                      <a:pt x="106" y="88"/>
                    </a:lnTo>
                    <a:close/>
                    <a:moveTo>
                      <a:pt x="38" y="40"/>
                    </a:moveTo>
                    <a:cubicBezTo>
                      <a:pt x="84" y="40"/>
                      <a:pt x="84" y="40"/>
                      <a:pt x="84" y="40"/>
                    </a:cubicBezTo>
                    <a:cubicBezTo>
                      <a:pt x="84" y="29"/>
                      <a:pt x="78" y="22"/>
                      <a:pt x="66" y="22"/>
                    </a:cubicBezTo>
                    <a:cubicBezTo>
                      <a:pt x="56" y="22"/>
                      <a:pt x="44" y="28"/>
                      <a:pt x="38" y="40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6" name="Freeform 6">
                <a:extLst>
                  <a:ext uri="{FF2B5EF4-FFF2-40B4-BE49-F238E27FC236}">
                    <a16:creationId xmlns:a16="http://schemas.microsoft.com/office/drawing/2014/main" id="{05F54973-D235-47D4-B246-41BD9A6FF2E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9829463" y="3370263"/>
                <a:ext cx="190500" cy="161925"/>
              </a:xfrm>
              <a:custGeom>
                <a:avLst/>
                <a:gdLst>
                  <a:gd name="T0" fmla="*/ 120 w 120"/>
                  <a:gd name="T1" fmla="*/ 0 h 102"/>
                  <a:gd name="T2" fmla="*/ 62 w 120"/>
                  <a:gd name="T3" fmla="*/ 102 h 102"/>
                  <a:gd name="T4" fmla="*/ 29 w 120"/>
                  <a:gd name="T5" fmla="*/ 102 h 102"/>
                  <a:gd name="T6" fmla="*/ 0 w 120"/>
                  <a:gd name="T7" fmla="*/ 0 h 102"/>
                  <a:gd name="T8" fmla="*/ 35 w 120"/>
                  <a:gd name="T9" fmla="*/ 0 h 102"/>
                  <a:gd name="T10" fmla="*/ 52 w 120"/>
                  <a:gd name="T11" fmla="*/ 67 h 102"/>
                  <a:gd name="T12" fmla="*/ 87 w 120"/>
                  <a:gd name="T13" fmla="*/ 0 h 102"/>
                  <a:gd name="T14" fmla="*/ 120 w 120"/>
                  <a:gd name="T15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0" h="102">
                    <a:moveTo>
                      <a:pt x="120" y="0"/>
                    </a:moveTo>
                    <a:lnTo>
                      <a:pt x="62" y="102"/>
                    </a:lnTo>
                    <a:lnTo>
                      <a:pt x="29" y="102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52" y="67"/>
                    </a:lnTo>
                    <a:lnTo>
                      <a:pt x="87" y="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7" name="Freeform 7">
                <a:extLst>
                  <a:ext uri="{FF2B5EF4-FFF2-40B4-BE49-F238E27FC236}">
                    <a16:creationId xmlns:a16="http://schemas.microsoft.com/office/drawing/2014/main" id="{0EB7562F-1D72-46EA-B2D0-F60784E16536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0013613" y="3363913"/>
                <a:ext cx="188913" cy="176213"/>
              </a:xfrm>
              <a:custGeom>
                <a:avLst/>
                <a:gdLst>
                  <a:gd name="T0" fmla="*/ 106 w 114"/>
                  <a:gd name="T1" fmla="*/ 88 h 106"/>
                  <a:gd name="T2" fmla="*/ 54 w 114"/>
                  <a:gd name="T3" fmla="*/ 106 h 106"/>
                  <a:gd name="T4" fmla="*/ 4 w 114"/>
                  <a:gd name="T5" fmla="*/ 55 h 106"/>
                  <a:gd name="T6" fmla="*/ 69 w 114"/>
                  <a:gd name="T7" fmla="*/ 0 h 106"/>
                  <a:gd name="T8" fmla="*/ 111 w 114"/>
                  <a:gd name="T9" fmla="*/ 44 h 106"/>
                  <a:gd name="T10" fmla="*/ 105 w 114"/>
                  <a:gd name="T11" fmla="*/ 61 h 106"/>
                  <a:gd name="T12" fmla="*/ 35 w 114"/>
                  <a:gd name="T13" fmla="*/ 61 h 106"/>
                  <a:gd name="T14" fmla="*/ 64 w 114"/>
                  <a:gd name="T15" fmla="*/ 81 h 106"/>
                  <a:gd name="T16" fmla="*/ 97 w 114"/>
                  <a:gd name="T17" fmla="*/ 72 h 106"/>
                  <a:gd name="T18" fmla="*/ 106 w 114"/>
                  <a:gd name="T19" fmla="*/ 88 h 106"/>
                  <a:gd name="T20" fmla="*/ 38 w 114"/>
                  <a:gd name="T21" fmla="*/ 40 h 106"/>
                  <a:gd name="T22" fmla="*/ 83 w 114"/>
                  <a:gd name="T23" fmla="*/ 40 h 106"/>
                  <a:gd name="T24" fmla="*/ 66 w 114"/>
                  <a:gd name="T25" fmla="*/ 22 h 106"/>
                  <a:gd name="T26" fmla="*/ 38 w 114"/>
                  <a:gd name="T27" fmla="*/ 4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4" h="106">
                    <a:moveTo>
                      <a:pt x="106" y="88"/>
                    </a:moveTo>
                    <a:cubicBezTo>
                      <a:pt x="93" y="97"/>
                      <a:pt x="75" y="106"/>
                      <a:pt x="54" y="106"/>
                    </a:cubicBezTo>
                    <a:cubicBezTo>
                      <a:pt x="20" y="106"/>
                      <a:pt x="0" y="86"/>
                      <a:pt x="4" y="55"/>
                    </a:cubicBezTo>
                    <a:cubicBezTo>
                      <a:pt x="8" y="24"/>
                      <a:pt x="36" y="0"/>
                      <a:pt x="69" y="0"/>
                    </a:cubicBezTo>
                    <a:cubicBezTo>
                      <a:pt x="98" y="0"/>
                      <a:pt x="114" y="18"/>
                      <a:pt x="111" y="44"/>
                    </a:cubicBezTo>
                    <a:cubicBezTo>
                      <a:pt x="110" y="51"/>
                      <a:pt x="107" y="57"/>
                      <a:pt x="105" y="61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7" y="74"/>
                      <a:pt x="47" y="81"/>
                      <a:pt x="64" y="81"/>
                    </a:cubicBezTo>
                    <a:cubicBezTo>
                      <a:pt x="76" y="81"/>
                      <a:pt x="87" y="77"/>
                      <a:pt x="97" y="72"/>
                    </a:cubicBezTo>
                    <a:lnTo>
                      <a:pt x="106" y="88"/>
                    </a:lnTo>
                    <a:close/>
                    <a:moveTo>
                      <a:pt x="38" y="40"/>
                    </a:moveTo>
                    <a:cubicBezTo>
                      <a:pt x="83" y="40"/>
                      <a:pt x="83" y="40"/>
                      <a:pt x="83" y="40"/>
                    </a:cubicBezTo>
                    <a:cubicBezTo>
                      <a:pt x="84" y="29"/>
                      <a:pt x="77" y="22"/>
                      <a:pt x="66" y="22"/>
                    </a:cubicBezTo>
                    <a:cubicBezTo>
                      <a:pt x="55" y="22"/>
                      <a:pt x="44" y="28"/>
                      <a:pt x="38" y="40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8" name="Freeform 8">
                <a:extLst>
                  <a:ext uri="{FF2B5EF4-FFF2-40B4-BE49-F238E27FC236}">
                    <a16:creationId xmlns:a16="http://schemas.microsoft.com/office/drawing/2014/main" id="{774530ED-6FD1-45E4-AB9E-0C0905EF760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0219988" y="3365501"/>
                <a:ext cx="146050" cy="166688"/>
              </a:xfrm>
              <a:custGeom>
                <a:avLst/>
                <a:gdLst>
                  <a:gd name="T0" fmla="*/ 89 w 89"/>
                  <a:gd name="T1" fmla="*/ 2 h 100"/>
                  <a:gd name="T2" fmla="*/ 84 w 89"/>
                  <a:gd name="T3" fmla="*/ 32 h 100"/>
                  <a:gd name="T4" fmla="*/ 70 w 89"/>
                  <a:gd name="T5" fmla="*/ 30 h 100"/>
                  <a:gd name="T6" fmla="*/ 40 w 89"/>
                  <a:gd name="T7" fmla="*/ 46 h 100"/>
                  <a:gd name="T8" fmla="*/ 32 w 89"/>
                  <a:gd name="T9" fmla="*/ 100 h 100"/>
                  <a:gd name="T10" fmla="*/ 0 w 89"/>
                  <a:gd name="T11" fmla="*/ 100 h 100"/>
                  <a:gd name="T12" fmla="*/ 14 w 89"/>
                  <a:gd name="T13" fmla="*/ 6 h 100"/>
                  <a:gd name="T14" fmla="*/ 45 w 89"/>
                  <a:gd name="T15" fmla="*/ 0 h 100"/>
                  <a:gd name="T16" fmla="*/ 42 w 89"/>
                  <a:gd name="T17" fmla="*/ 22 h 100"/>
                  <a:gd name="T18" fmla="*/ 77 w 89"/>
                  <a:gd name="T19" fmla="*/ 0 h 100"/>
                  <a:gd name="T20" fmla="*/ 89 w 89"/>
                  <a:gd name="T21" fmla="*/ 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9" h="100">
                    <a:moveTo>
                      <a:pt x="89" y="2"/>
                    </a:moveTo>
                    <a:cubicBezTo>
                      <a:pt x="84" y="32"/>
                      <a:pt x="84" y="32"/>
                      <a:pt x="84" y="32"/>
                    </a:cubicBezTo>
                    <a:cubicBezTo>
                      <a:pt x="80" y="31"/>
                      <a:pt x="75" y="30"/>
                      <a:pt x="70" y="30"/>
                    </a:cubicBezTo>
                    <a:cubicBezTo>
                      <a:pt x="56" y="30"/>
                      <a:pt x="47" y="37"/>
                      <a:pt x="40" y="46"/>
                    </a:cubicBezTo>
                    <a:cubicBezTo>
                      <a:pt x="32" y="100"/>
                      <a:pt x="32" y="100"/>
                      <a:pt x="32" y="100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2" y="22"/>
                      <a:pt x="42" y="22"/>
                      <a:pt x="42" y="22"/>
                    </a:cubicBezTo>
                    <a:cubicBezTo>
                      <a:pt x="52" y="8"/>
                      <a:pt x="65" y="0"/>
                      <a:pt x="77" y="0"/>
                    </a:cubicBezTo>
                    <a:cubicBezTo>
                      <a:pt x="80" y="0"/>
                      <a:pt x="85" y="1"/>
                      <a:pt x="89" y="2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9" name="Freeform 9">
                <a:extLst>
                  <a:ext uri="{FF2B5EF4-FFF2-40B4-BE49-F238E27FC236}">
                    <a16:creationId xmlns:a16="http://schemas.microsoft.com/office/drawing/2014/main" id="{F2F32A1C-401B-49C7-B18C-F801172C0FD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0369213" y="3370263"/>
                <a:ext cx="187325" cy="228600"/>
              </a:xfrm>
              <a:custGeom>
                <a:avLst/>
                <a:gdLst>
                  <a:gd name="T0" fmla="*/ 118 w 118"/>
                  <a:gd name="T1" fmla="*/ 0 h 144"/>
                  <a:gd name="T2" fmla="*/ 38 w 118"/>
                  <a:gd name="T3" fmla="*/ 144 h 144"/>
                  <a:gd name="T4" fmla="*/ 5 w 118"/>
                  <a:gd name="T5" fmla="*/ 144 h 144"/>
                  <a:gd name="T6" fmla="*/ 31 w 118"/>
                  <a:gd name="T7" fmla="*/ 102 h 144"/>
                  <a:gd name="T8" fmla="*/ 0 w 118"/>
                  <a:gd name="T9" fmla="*/ 0 h 144"/>
                  <a:gd name="T10" fmla="*/ 37 w 118"/>
                  <a:gd name="T11" fmla="*/ 0 h 144"/>
                  <a:gd name="T12" fmla="*/ 53 w 118"/>
                  <a:gd name="T13" fmla="*/ 64 h 144"/>
                  <a:gd name="T14" fmla="*/ 86 w 118"/>
                  <a:gd name="T15" fmla="*/ 0 h 144"/>
                  <a:gd name="T16" fmla="*/ 118 w 118"/>
                  <a:gd name="T17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8" h="144">
                    <a:moveTo>
                      <a:pt x="118" y="0"/>
                    </a:moveTo>
                    <a:lnTo>
                      <a:pt x="38" y="144"/>
                    </a:lnTo>
                    <a:lnTo>
                      <a:pt x="5" y="144"/>
                    </a:lnTo>
                    <a:lnTo>
                      <a:pt x="31" y="102"/>
                    </a:lnTo>
                    <a:lnTo>
                      <a:pt x="0" y="0"/>
                    </a:lnTo>
                    <a:lnTo>
                      <a:pt x="37" y="0"/>
                    </a:lnTo>
                    <a:lnTo>
                      <a:pt x="53" y="64"/>
                    </a:lnTo>
                    <a:lnTo>
                      <a:pt x="86" y="0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1" name="Freeform 10">
                <a:extLst>
                  <a:ext uri="{FF2B5EF4-FFF2-40B4-BE49-F238E27FC236}">
                    <a16:creationId xmlns:a16="http://schemas.microsoft.com/office/drawing/2014/main" id="{11A2760D-D5BE-4A96-81A9-D5E5386035D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0561300" y="3370263"/>
                <a:ext cx="266700" cy="161925"/>
              </a:xfrm>
              <a:custGeom>
                <a:avLst/>
                <a:gdLst>
                  <a:gd name="T0" fmla="*/ 168 w 168"/>
                  <a:gd name="T1" fmla="*/ 0 h 102"/>
                  <a:gd name="T2" fmla="*/ 119 w 168"/>
                  <a:gd name="T3" fmla="*/ 102 h 102"/>
                  <a:gd name="T4" fmla="*/ 88 w 168"/>
                  <a:gd name="T5" fmla="*/ 102 h 102"/>
                  <a:gd name="T6" fmla="*/ 76 w 168"/>
                  <a:gd name="T7" fmla="*/ 45 h 102"/>
                  <a:gd name="T8" fmla="*/ 52 w 168"/>
                  <a:gd name="T9" fmla="*/ 102 h 102"/>
                  <a:gd name="T10" fmla="*/ 20 w 168"/>
                  <a:gd name="T11" fmla="*/ 102 h 102"/>
                  <a:gd name="T12" fmla="*/ 0 w 168"/>
                  <a:gd name="T13" fmla="*/ 0 h 102"/>
                  <a:gd name="T14" fmla="*/ 34 w 168"/>
                  <a:gd name="T15" fmla="*/ 0 h 102"/>
                  <a:gd name="T16" fmla="*/ 43 w 168"/>
                  <a:gd name="T17" fmla="*/ 67 h 102"/>
                  <a:gd name="T18" fmla="*/ 70 w 168"/>
                  <a:gd name="T19" fmla="*/ 0 h 102"/>
                  <a:gd name="T20" fmla="*/ 100 w 168"/>
                  <a:gd name="T21" fmla="*/ 0 h 102"/>
                  <a:gd name="T22" fmla="*/ 111 w 168"/>
                  <a:gd name="T23" fmla="*/ 67 h 102"/>
                  <a:gd name="T24" fmla="*/ 137 w 168"/>
                  <a:gd name="T25" fmla="*/ 0 h 102"/>
                  <a:gd name="T26" fmla="*/ 168 w 168"/>
                  <a:gd name="T27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8" h="102">
                    <a:moveTo>
                      <a:pt x="168" y="0"/>
                    </a:moveTo>
                    <a:lnTo>
                      <a:pt x="119" y="102"/>
                    </a:lnTo>
                    <a:lnTo>
                      <a:pt x="88" y="102"/>
                    </a:lnTo>
                    <a:lnTo>
                      <a:pt x="76" y="45"/>
                    </a:lnTo>
                    <a:lnTo>
                      <a:pt x="52" y="102"/>
                    </a:lnTo>
                    <a:lnTo>
                      <a:pt x="20" y="102"/>
                    </a:lnTo>
                    <a:lnTo>
                      <a:pt x="0" y="0"/>
                    </a:lnTo>
                    <a:lnTo>
                      <a:pt x="34" y="0"/>
                    </a:lnTo>
                    <a:lnTo>
                      <a:pt x="43" y="67"/>
                    </a:lnTo>
                    <a:lnTo>
                      <a:pt x="70" y="0"/>
                    </a:lnTo>
                    <a:lnTo>
                      <a:pt x="100" y="0"/>
                    </a:lnTo>
                    <a:lnTo>
                      <a:pt x="111" y="67"/>
                    </a:lnTo>
                    <a:lnTo>
                      <a:pt x="137" y="0"/>
                    </a:lnTo>
                    <a:lnTo>
                      <a:pt x="168" y="0"/>
                    </a:ln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2" name="Freeform 11">
                <a:extLst>
                  <a:ext uri="{FF2B5EF4-FFF2-40B4-BE49-F238E27FC236}">
                    <a16:creationId xmlns:a16="http://schemas.microsoft.com/office/drawing/2014/main" id="{80F98C4B-8BF0-44AE-942F-10FEB5E45EE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0831175" y="3297238"/>
                <a:ext cx="192088" cy="234950"/>
              </a:xfrm>
              <a:custGeom>
                <a:avLst/>
                <a:gdLst>
                  <a:gd name="T0" fmla="*/ 112 w 116"/>
                  <a:gd name="T1" fmla="*/ 84 h 142"/>
                  <a:gd name="T2" fmla="*/ 103 w 116"/>
                  <a:gd name="T3" fmla="*/ 142 h 142"/>
                  <a:gd name="T4" fmla="*/ 71 w 116"/>
                  <a:gd name="T5" fmla="*/ 142 h 142"/>
                  <a:gd name="T6" fmla="*/ 78 w 116"/>
                  <a:gd name="T7" fmla="*/ 94 h 142"/>
                  <a:gd name="T8" fmla="*/ 64 w 116"/>
                  <a:gd name="T9" fmla="*/ 69 h 142"/>
                  <a:gd name="T10" fmla="*/ 41 w 116"/>
                  <a:gd name="T11" fmla="*/ 81 h 142"/>
                  <a:gd name="T12" fmla="*/ 32 w 116"/>
                  <a:gd name="T13" fmla="*/ 142 h 142"/>
                  <a:gd name="T14" fmla="*/ 0 w 116"/>
                  <a:gd name="T15" fmla="*/ 142 h 142"/>
                  <a:gd name="T16" fmla="*/ 19 w 116"/>
                  <a:gd name="T17" fmla="*/ 6 h 142"/>
                  <a:gd name="T18" fmla="*/ 52 w 116"/>
                  <a:gd name="T19" fmla="*/ 0 h 142"/>
                  <a:gd name="T20" fmla="*/ 44 w 116"/>
                  <a:gd name="T21" fmla="*/ 57 h 142"/>
                  <a:gd name="T22" fmla="*/ 81 w 116"/>
                  <a:gd name="T23" fmla="*/ 42 h 142"/>
                  <a:gd name="T24" fmla="*/ 112 w 116"/>
                  <a:gd name="T25" fmla="*/ 84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6" h="142">
                    <a:moveTo>
                      <a:pt x="112" y="84"/>
                    </a:moveTo>
                    <a:cubicBezTo>
                      <a:pt x="103" y="142"/>
                      <a:pt x="103" y="142"/>
                      <a:pt x="103" y="142"/>
                    </a:cubicBezTo>
                    <a:cubicBezTo>
                      <a:pt x="71" y="142"/>
                      <a:pt x="71" y="142"/>
                      <a:pt x="71" y="142"/>
                    </a:cubicBezTo>
                    <a:cubicBezTo>
                      <a:pt x="78" y="94"/>
                      <a:pt x="78" y="94"/>
                      <a:pt x="78" y="94"/>
                    </a:cubicBezTo>
                    <a:cubicBezTo>
                      <a:pt x="80" y="78"/>
                      <a:pt x="76" y="69"/>
                      <a:pt x="64" y="69"/>
                    </a:cubicBezTo>
                    <a:cubicBezTo>
                      <a:pt x="56" y="69"/>
                      <a:pt x="47" y="74"/>
                      <a:pt x="41" y="81"/>
                    </a:cubicBezTo>
                    <a:cubicBezTo>
                      <a:pt x="32" y="142"/>
                      <a:pt x="32" y="142"/>
                      <a:pt x="32" y="142"/>
                    </a:cubicBezTo>
                    <a:cubicBezTo>
                      <a:pt x="0" y="142"/>
                      <a:pt x="0" y="142"/>
                      <a:pt x="0" y="142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44" y="57"/>
                      <a:pt x="44" y="57"/>
                      <a:pt x="44" y="57"/>
                    </a:cubicBezTo>
                    <a:cubicBezTo>
                      <a:pt x="54" y="47"/>
                      <a:pt x="68" y="42"/>
                      <a:pt x="81" y="42"/>
                    </a:cubicBezTo>
                    <a:cubicBezTo>
                      <a:pt x="101" y="42"/>
                      <a:pt x="116" y="56"/>
                      <a:pt x="112" y="84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3" name="Freeform 12">
                <a:extLst>
                  <a:ext uri="{FF2B5EF4-FFF2-40B4-BE49-F238E27FC236}">
                    <a16:creationId xmlns:a16="http://schemas.microsoft.com/office/drawing/2014/main" id="{D5901644-073E-49CF-B335-D9E2940F2048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1037550" y="3363913"/>
                <a:ext cx="190500" cy="176213"/>
              </a:xfrm>
              <a:custGeom>
                <a:avLst/>
                <a:gdLst>
                  <a:gd name="T0" fmla="*/ 106 w 115"/>
                  <a:gd name="T1" fmla="*/ 88 h 106"/>
                  <a:gd name="T2" fmla="*/ 55 w 115"/>
                  <a:gd name="T3" fmla="*/ 106 h 106"/>
                  <a:gd name="T4" fmla="*/ 5 w 115"/>
                  <a:gd name="T5" fmla="*/ 55 h 106"/>
                  <a:gd name="T6" fmla="*/ 70 w 115"/>
                  <a:gd name="T7" fmla="*/ 0 h 106"/>
                  <a:gd name="T8" fmla="*/ 111 w 115"/>
                  <a:gd name="T9" fmla="*/ 44 h 106"/>
                  <a:gd name="T10" fmla="*/ 106 w 115"/>
                  <a:gd name="T11" fmla="*/ 61 h 106"/>
                  <a:gd name="T12" fmla="*/ 36 w 115"/>
                  <a:gd name="T13" fmla="*/ 61 h 106"/>
                  <a:gd name="T14" fmla="*/ 65 w 115"/>
                  <a:gd name="T15" fmla="*/ 81 h 106"/>
                  <a:gd name="T16" fmla="*/ 98 w 115"/>
                  <a:gd name="T17" fmla="*/ 72 h 106"/>
                  <a:gd name="T18" fmla="*/ 106 w 115"/>
                  <a:gd name="T19" fmla="*/ 88 h 106"/>
                  <a:gd name="T20" fmla="*/ 39 w 115"/>
                  <a:gd name="T21" fmla="*/ 40 h 106"/>
                  <a:gd name="T22" fmla="*/ 84 w 115"/>
                  <a:gd name="T23" fmla="*/ 40 h 106"/>
                  <a:gd name="T24" fmla="*/ 66 w 115"/>
                  <a:gd name="T25" fmla="*/ 22 h 106"/>
                  <a:gd name="T26" fmla="*/ 39 w 115"/>
                  <a:gd name="T27" fmla="*/ 4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5" h="106">
                    <a:moveTo>
                      <a:pt x="106" y="88"/>
                    </a:moveTo>
                    <a:cubicBezTo>
                      <a:pt x="94" y="97"/>
                      <a:pt x="76" y="106"/>
                      <a:pt x="55" y="106"/>
                    </a:cubicBezTo>
                    <a:cubicBezTo>
                      <a:pt x="21" y="106"/>
                      <a:pt x="0" y="86"/>
                      <a:pt x="5" y="55"/>
                    </a:cubicBezTo>
                    <a:cubicBezTo>
                      <a:pt x="9" y="24"/>
                      <a:pt x="37" y="0"/>
                      <a:pt x="70" y="0"/>
                    </a:cubicBezTo>
                    <a:cubicBezTo>
                      <a:pt x="98" y="0"/>
                      <a:pt x="115" y="18"/>
                      <a:pt x="111" y="44"/>
                    </a:cubicBezTo>
                    <a:cubicBezTo>
                      <a:pt x="110" y="51"/>
                      <a:pt x="108" y="57"/>
                      <a:pt x="106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8" y="74"/>
                      <a:pt x="48" y="81"/>
                      <a:pt x="65" y="81"/>
                    </a:cubicBezTo>
                    <a:cubicBezTo>
                      <a:pt x="76" y="81"/>
                      <a:pt x="88" y="77"/>
                      <a:pt x="98" y="72"/>
                    </a:cubicBezTo>
                    <a:lnTo>
                      <a:pt x="106" y="88"/>
                    </a:lnTo>
                    <a:close/>
                    <a:moveTo>
                      <a:pt x="39" y="40"/>
                    </a:moveTo>
                    <a:cubicBezTo>
                      <a:pt x="84" y="40"/>
                      <a:pt x="84" y="40"/>
                      <a:pt x="84" y="40"/>
                    </a:cubicBezTo>
                    <a:cubicBezTo>
                      <a:pt x="84" y="29"/>
                      <a:pt x="78" y="22"/>
                      <a:pt x="66" y="22"/>
                    </a:cubicBezTo>
                    <a:cubicBezTo>
                      <a:pt x="56" y="22"/>
                      <a:pt x="44" y="28"/>
                      <a:pt x="39" y="40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4" name="Freeform 13">
                <a:extLst>
                  <a:ext uri="{FF2B5EF4-FFF2-40B4-BE49-F238E27FC236}">
                    <a16:creationId xmlns:a16="http://schemas.microsoft.com/office/drawing/2014/main" id="{28AD863A-3878-46A6-9FF9-65CBD222922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1245513" y="3365501"/>
                <a:ext cx="144463" cy="166688"/>
              </a:xfrm>
              <a:custGeom>
                <a:avLst/>
                <a:gdLst>
                  <a:gd name="T0" fmla="*/ 88 w 88"/>
                  <a:gd name="T1" fmla="*/ 2 h 100"/>
                  <a:gd name="T2" fmla="*/ 84 w 88"/>
                  <a:gd name="T3" fmla="*/ 32 h 100"/>
                  <a:gd name="T4" fmla="*/ 70 w 88"/>
                  <a:gd name="T5" fmla="*/ 30 h 100"/>
                  <a:gd name="T6" fmla="*/ 40 w 88"/>
                  <a:gd name="T7" fmla="*/ 46 h 100"/>
                  <a:gd name="T8" fmla="*/ 32 w 88"/>
                  <a:gd name="T9" fmla="*/ 100 h 100"/>
                  <a:gd name="T10" fmla="*/ 0 w 88"/>
                  <a:gd name="T11" fmla="*/ 100 h 100"/>
                  <a:gd name="T12" fmla="*/ 13 w 88"/>
                  <a:gd name="T13" fmla="*/ 6 h 100"/>
                  <a:gd name="T14" fmla="*/ 45 w 88"/>
                  <a:gd name="T15" fmla="*/ 0 h 100"/>
                  <a:gd name="T16" fmla="*/ 42 w 88"/>
                  <a:gd name="T17" fmla="*/ 22 h 100"/>
                  <a:gd name="T18" fmla="*/ 77 w 88"/>
                  <a:gd name="T19" fmla="*/ 0 h 100"/>
                  <a:gd name="T20" fmla="*/ 88 w 88"/>
                  <a:gd name="T21" fmla="*/ 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8" h="100">
                    <a:moveTo>
                      <a:pt x="88" y="2"/>
                    </a:moveTo>
                    <a:cubicBezTo>
                      <a:pt x="84" y="32"/>
                      <a:pt x="84" y="32"/>
                      <a:pt x="84" y="32"/>
                    </a:cubicBezTo>
                    <a:cubicBezTo>
                      <a:pt x="80" y="31"/>
                      <a:pt x="74" y="30"/>
                      <a:pt x="70" y="30"/>
                    </a:cubicBezTo>
                    <a:cubicBezTo>
                      <a:pt x="56" y="30"/>
                      <a:pt x="47" y="37"/>
                      <a:pt x="40" y="46"/>
                    </a:cubicBezTo>
                    <a:cubicBezTo>
                      <a:pt x="32" y="100"/>
                      <a:pt x="32" y="100"/>
                      <a:pt x="32" y="100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2" y="22"/>
                      <a:pt x="42" y="22"/>
                      <a:pt x="42" y="22"/>
                    </a:cubicBezTo>
                    <a:cubicBezTo>
                      <a:pt x="52" y="8"/>
                      <a:pt x="65" y="0"/>
                      <a:pt x="77" y="0"/>
                    </a:cubicBezTo>
                    <a:cubicBezTo>
                      <a:pt x="80" y="0"/>
                      <a:pt x="85" y="1"/>
                      <a:pt x="88" y="2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5" name="Freeform 14">
                <a:extLst>
                  <a:ext uri="{FF2B5EF4-FFF2-40B4-BE49-F238E27FC236}">
                    <a16:creationId xmlns:a16="http://schemas.microsoft.com/office/drawing/2014/main" id="{56CE9D4C-B49E-4DD9-9E06-82742ED3D835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1389975" y="3363913"/>
                <a:ext cx="190500" cy="176213"/>
              </a:xfrm>
              <a:custGeom>
                <a:avLst/>
                <a:gdLst>
                  <a:gd name="T0" fmla="*/ 106 w 115"/>
                  <a:gd name="T1" fmla="*/ 88 h 106"/>
                  <a:gd name="T2" fmla="*/ 54 w 115"/>
                  <a:gd name="T3" fmla="*/ 106 h 106"/>
                  <a:gd name="T4" fmla="*/ 4 w 115"/>
                  <a:gd name="T5" fmla="*/ 55 h 106"/>
                  <a:gd name="T6" fmla="*/ 69 w 115"/>
                  <a:gd name="T7" fmla="*/ 0 h 106"/>
                  <a:gd name="T8" fmla="*/ 111 w 115"/>
                  <a:gd name="T9" fmla="*/ 44 h 106"/>
                  <a:gd name="T10" fmla="*/ 105 w 115"/>
                  <a:gd name="T11" fmla="*/ 61 h 106"/>
                  <a:gd name="T12" fmla="*/ 36 w 115"/>
                  <a:gd name="T13" fmla="*/ 61 h 106"/>
                  <a:gd name="T14" fmla="*/ 64 w 115"/>
                  <a:gd name="T15" fmla="*/ 81 h 106"/>
                  <a:gd name="T16" fmla="*/ 97 w 115"/>
                  <a:gd name="T17" fmla="*/ 72 h 106"/>
                  <a:gd name="T18" fmla="*/ 106 w 115"/>
                  <a:gd name="T19" fmla="*/ 88 h 106"/>
                  <a:gd name="T20" fmla="*/ 38 w 115"/>
                  <a:gd name="T21" fmla="*/ 40 h 106"/>
                  <a:gd name="T22" fmla="*/ 84 w 115"/>
                  <a:gd name="T23" fmla="*/ 40 h 106"/>
                  <a:gd name="T24" fmla="*/ 66 w 115"/>
                  <a:gd name="T25" fmla="*/ 22 h 106"/>
                  <a:gd name="T26" fmla="*/ 38 w 115"/>
                  <a:gd name="T27" fmla="*/ 4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5" h="106">
                    <a:moveTo>
                      <a:pt x="106" y="88"/>
                    </a:moveTo>
                    <a:cubicBezTo>
                      <a:pt x="93" y="97"/>
                      <a:pt x="75" y="106"/>
                      <a:pt x="54" y="106"/>
                    </a:cubicBezTo>
                    <a:cubicBezTo>
                      <a:pt x="20" y="106"/>
                      <a:pt x="0" y="86"/>
                      <a:pt x="4" y="55"/>
                    </a:cubicBezTo>
                    <a:cubicBezTo>
                      <a:pt x="8" y="24"/>
                      <a:pt x="36" y="0"/>
                      <a:pt x="69" y="0"/>
                    </a:cubicBezTo>
                    <a:cubicBezTo>
                      <a:pt x="98" y="0"/>
                      <a:pt x="115" y="18"/>
                      <a:pt x="111" y="44"/>
                    </a:cubicBezTo>
                    <a:cubicBezTo>
                      <a:pt x="110" y="51"/>
                      <a:pt x="108" y="57"/>
                      <a:pt x="105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8" y="74"/>
                      <a:pt x="48" y="81"/>
                      <a:pt x="64" y="81"/>
                    </a:cubicBezTo>
                    <a:cubicBezTo>
                      <a:pt x="76" y="81"/>
                      <a:pt x="87" y="77"/>
                      <a:pt x="97" y="72"/>
                    </a:cubicBezTo>
                    <a:lnTo>
                      <a:pt x="106" y="88"/>
                    </a:lnTo>
                    <a:close/>
                    <a:moveTo>
                      <a:pt x="38" y="40"/>
                    </a:moveTo>
                    <a:cubicBezTo>
                      <a:pt x="84" y="40"/>
                      <a:pt x="84" y="40"/>
                      <a:pt x="84" y="40"/>
                    </a:cubicBezTo>
                    <a:cubicBezTo>
                      <a:pt x="84" y="29"/>
                      <a:pt x="78" y="22"/>
                      <a:pt x="66" y="22"/>
                    </a:cubicBezTo>
                    <a:cubicBezTo>
                      <a:pt x="56" y="22"/>
                      <a:pt x="44" y="28"/>
                      <a:pt x="38" y="40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6" name="Freeform 15">
                <a:extLst>
                  <a:ext uri="{FF2B5EF4-FFF2-40B4-BE49-F238E27FC236}">
                    <a16:creationId xmlns:a16="http://schemas.microsoft.com/office/drawing/2014/main" id="{F3DC9FD0-B595-4F5F-892D-09A4772FC2C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1678900" y="3370263"/>
                <a:ext cx="184150" cy="228600"/>
              </a:xfrm>
              <a:custGeom>
                <a:avLst/>
                <a:gdLst>
                  <a:gd name="T0" fmla="*/ 116 w 116"/>
                  <a:gd name="T1" fmla="*/ 0 h 144"/>
                  <a:gd name="T2" fmla="*/ 36 w 116"/>
                  <a:gd name="T3" fmla="*/ 144 h 144"/>
                  <a:gd name="T4" fmla="*/ 4 w 116"/>
                  <a:gd name="T5" fmla="*/ 144 h 144"/>
                  <a:gd name="T6" fmla="*/ 29 w 116"/>
                  <a:gd name="T7" fmla="*/ 102 h 144"/>
                  <a:gd name="T8" fmla="*/ 0 w 116"/>
                  <a:gd name="T9" fmla="*/ 0 h 144"/>
                  <a:gd name="T10" fmla="*/ 35 w 116"/>
                  <a:gd name="T11" fmla="*/ 0 h 144"/>
                  <a:gd name="T12" fmla="*/ 51 w 116"/>
                  <a:gd name="T13" fmla="*/ 64 h 144"/>
                  <a:gd name="T14" fmla="*/ 84 w 116"/>
                  <a:gd name="T15" fmla="*/ 0 h 144"/>
                  <a:gd name="T16" fmla="*/ 116 w 116"/>
                  <a:gd name="T17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144">
                    <a:moveTo>
                      <a:pt x="116" y="0"/>
                    </a:moveTo>
                    <a:lnTo>
                      <a:pt x="36" y="144"/>
                    </a:lnTo>
                    <a:lnTo>
                      <a:pt x="4" y="144"/>
                    </a:lnTo>
                    <a:lnTo>
                      <a:pt x="29" y="102"/>
                    </a:lnTo>
                    <a:lnTo>
                      <a:pt x="0" y="0"/>
                    </a:lnTo>
                    <a:lnTo>
                      <a:pt x="35" y="0"/>
                    </a:lnTo>
                    <a:lnTo>
                      <a:pt x="51" y="64"/>
                    </a:lnTo>
                    <a:lnTo>
                      <a:pt x="84" y="0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7" name="Freeform 16">
                <a:extLst>
                  <a:ext uri="{FF2B5EF4-FFF2-40B4-BE49-F238E27FC236}">
                    <a16:creationId xmlns:a16="http://schemas.microsoft.com/office/drawing/2014/main" id="{A0C470DD-7BA1-4A1D-A699-2E17DB6D2F32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1858288" y="3363913"/>
                <a:ext cx="203200" cy="176213"/>
              </a:xfrm>
              <a:custGeom>
                <a:avLst/>
                <a:gdLst>
                  <a:gd name="T0" fmla="*/ 4 w 123"/>
                  <a:gd name="T1" fmla="*/ 55 h 106"/>
                  <a:gd name="T2" fmla="*/ 70 w 123"/>
                  <a:gd name="T3" fmla="*/ 0 h 106"/>
                  <a:gd name="T4" fmla="*/ 119 w 123"/>
                  <a:gd name="T5" fmla="*/ 51 h 106"/>
                  <a:gd name="T6" fmla="*/ 53 w 123"/>
                  <a:gd name="T7" fmla="*/ 106 h 106"/>
                  <a:gd name="T8" fmla="*/ 4 w 123"/>
                  <a:gd name="T9" fmla="*/ 55 h 106"/>
                  <a:gd name="T10" fmla="*/ 86 w 123"/>
                  <a:gd name="T11" fmla="*/ 54 h 106"/>
                  <a:gd name="T12" fmla="*/ 65 w 123"/>
                  <a:gd name="T13" fmla="*/ 24 h 106"/>
                  <a:gd name="T14" fmla="*/ 38 w 123"/>
                  <a:gd name="T15" fmla="*/ 52 h 106"/>
                  <a:gd name="T16" fmla="*/ 59 w 123"/>
                  <a:gd name="T17" fmla="*/ 82 h 106"/>
                  <a:gd name="T18" fmla="*/ 86 w 123"/>
                  <a:gd name="T19" fmla="*/ 5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3" h="106">
                    <a:moveTo>
                      <a:pt x="4" y="55"/>
                    </a:moveTo>
                    <a:cubicBezTo>
                      <a:pt x="9" y="24"/>
                      <a:pt x="37" y="0"/>
                      <a:pt x="70" y="0"/>
                    </a:cubicBezTo>
                    <a:cubicBezTo>
                      <a:pt x="102" y="0"/>
                      <a:pt x="123" y="22"/>
                      <a:pt x="119" y="51"/>
                    </a:cubicBezTo>
                    <a:cubicBezTo>
                      <a:pt x="115" y="82"/>
                      <a:pt x="87" y="106"/>
                      <a:pt x="53" y="106"/>
                    </a:cubicBezTo>
                    <a:cubicBezTo>
                      <a:pt x="22" y="106"/>
                      <a:pt x="0" y="84"/>
                      <a:pt x="4" y="55"/>
                    </a:cubicBezTo>
                    <a:close/>
                    <a:moveTo>
                      <a:pt x="86" y="54"/>
                    </a:moveTo>
                    <a:cubicBezTo>
                      <a:pt x="89" y="36"/>
                      <a:pt x="80" y="24"/>
                      <a:pt x="65" y="24"/>
                    </a:cubicBezTo>
                    <a:cubicBezTo>
                      <a:pt x="50" y="24"/>
                      <a:pt x="40" y="35"/>
                      <a:pt x="38" y="52"/>
                    </a:cubicBezTo>
                    <a:cubicBezTo>
                      <a:pt x="35" y="70"/>
                      <a:pt x="43" y="82"/>
                      <a:pt x="59" y="82"/>
                    </a:cubicBezTo>
                    <a:cubicBezTo>
                      <a:pt x="73" y="82"/>
                      <a:pt x="84" y="71"/>
                      <a:pt x="86" y="54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8" name="Freeform 17">
                <a:extLst>
                  <a:ext uri="{FF2B5EF4-FFF2-40B4-BE49-F238E27FC236}">
                    <a16:creationId xmlns:a16="http://schemas.microsoft.com/office/drawing/2014/main" id="{A7BBE440-5333-4A7A-8A9F-325E010467D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2078950" y="3365501"/>
                <a:ext cx="190500" cy="171450"/>
              </a:xfrm>
              <a:custGeom>
                <a:avLst/>
                <a:gdLst>
                  <a:gd name="T0" fmla="*/ 115 w 115"/>
                  <a:gd name="T1" fmla="*/ 0 h 103"/>
                  <a:gd name="T2" fmla="*/ 101 w 115"/>
                  <a:gd name="T3" fmla="*/ 100 h 103"/>
                  <a:gd name="T4" fmla="*/ 70 w 115"/>
                  <a:gd name="T5" fmla="*/ 100 h 103"/>
                  <a:gd name="T6" fmla="*/ 72 w 115"/>
                  <a:gd name="T7" fmla="*/ 88 h 103"/>
                  <a:gd name="T8" fmla="*/ 35 w 115"/>
                  <a:gd name="T9" fmla="*/ 103 h 103"/>
                  <a:gd name="T10" fmla="*/ 4 w 115"/>
                  <a:gd name="T11" fmla="*/ 61 h 103"/>
                  <a:gd name="T12" fmla="*/ 12 w 115"/>
                  <a:gd name="T13" fmla="*/ 6 h 103"/>
                  <a:gd name="T14" fmla="*/ 45 w 115"/>
                  <a:gd name="T15" fmla="*/ 0 h 103"/>
                  <a:gd name="T16" fmla="*/ 38 w 115"/>
                  <a:gd name="T17" fmla="*/ 51 h 103"/>
                  <a:gd name="T18" fmla="*/ 51 w 115"/>
                  <a:gd name="T19" fmla="*/ 77 h 103"/>
                  <a:gd name="T20" fmla="*/ 74 w 115"/>
                  <a:gd name="T21" fmla="*/ 66 h 103"/>
                  <a:gd name="T22" fmla="*/ 82 w 115"/>
                  <a:gd name="T23" fmla="*/ 6 h 103"/>
                  <a:gd name="T24" fmla="*/ 115 w 115"/>
                  <a:gd name="T25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5" h="103">
                    <a:moveTo>
                      <a:pt x="115" y="0"/>
                    </a:moveTo>
                    <a:cubicBezTo>
                      <a:pt x="101" y="100"/>
                      <a:pt x="101" y="100"/>
                      <a:pt x="101" y="100"/>
                    </a:cubicBezTo>
                    <a:cubicBezTo>
                      <a:pt x="70" y="100"/>
                      <a:pt x="70" y="100"/>
                      <a:pt x="70" y="100"/>
                    </a:cubicBezTo>
                    <a:cubicBezTo>
                      <a:pt x="72" y="88"/>
                      <a:pt x="72" y="88"/>
                      <a:pt x="72" y="88"/>
                    </a:cubicBezTo>
                    <a:cubicBezTo>
                      <a:pt x="62" y="98"/>
                      <a:pt x="48" y="103"/>
                      <a:pt x="35" y="103"/>
                    </a:cubicBezTo>
                    <a:cubicBezTo>
                      <a:pt x="14" y="103"/>
                      <a:pt x="0" y="89"/>
                      <a:pt x="4" y="61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38" y="51"/>
                      <a:pt x="38" y="51"/>
                      <a:pt x="38" y="51"/>
                    </a:cubicBezTo>
                    <a:cubicBezTo>
                      <a:pt x="35" y="68"/>
                      <a:pt x="40" y="77"/>
                      <a:pt x="51" y="77"/>
                    </a:cubicBezTo>
                    <a:cubicBezTo>
                      <a:pt x="59" y="77"/>
                      <a:pt x="67" y="73"/>
                      <a:pt x="74" y="66"/>
                    </a:cubicBezTo>
                    <a:cubicBezTo>
                      <a:pt x="82" y="6"/>
                      <a:pt x="82" y="6"/>
                      <a:pt x="82" y="6"/>
                    </a:cubicBez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9" name="Freeform 18">
                <a:extLst>
                  <a:ext uri="{FF2B5EF4-FFF2-40B4-BE49-F238E27FC236}">
                    <a16:creationId xmlns:a16="http://schemas.microsoft.com/office/drawing/2014/main" id="{FCEF6A2D-3FE4-4505-99B6-92D4AE0EA9AC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2353588" y="3365501"/>
                <a:ext cx="233363" cy="236538"/>
              </a:xfrm>
              <a:custGeom>
                <a:avLst/>
                <a:gdLst>
                  <a:gd name="T0" fmla="*/ 138 w 141"/>
                  <a:gd name="T1" fmla="*/ 30 h 143"/>
                  <a:gd name="T2" fmla="*/ 114 w 141"/>
                  <a:gd name="T3" fmla="*/ 29 h 143"/>
                  <a:gd name="T4" fmla="*/ 117 w 141"/>
                  <a:gd name="T5" fmla="*/ 47 h 143"/>
                  <a:gd name="T6" fmla="*/ 59 w 141"/>
                  <a:gd name="T7" fmla="*/ 88 h 143"/>
                  <a:gd name="T8" fmla="*/ 54 w 141"/>
                  <a:gd name="T9" fmla="*/ 88 h 143"/>
                  <a:gd name="T10" fmla="*/ 35 w 141"/>
                  <a:gd name="T11" fmla="*/ 113 h 143"/>
                  <a:gd name="T12" fmla="*/ 84 w 141"/>
                  <a:gd name="T13" fmla="*/ 98 h 143"/>
                  <a:gd name="T14" fmla="*/ 118 w 141"/>
                  <a:gd name="T15" fmla="*/ 139 h 143"/>
                  <a:gd name="T16" fmla="*/ 84 w 141"/>
                  <a:gd name="T17" fmla="*/ 143 h 143"/>
                  <a:gd name="T18" fmla="*/ 66 w 141"/>
                  <a:gd name="T19" fmla="*/ 125 h 143"/>
                  <a:gd name="T20" fmla="*/ 18 w 141"/>
                  <a:gd name="T21" fmla="*/ 139 h 143"/>
                  <a:gd name="T22" fmla="*/ 0 w 141"/>
                  <a:gd name="T23" fmla="*/ 127 h 143"/>
                  <a:gd name="T24" fmla="*/ 27 w 141"/>
                  <a:gd name="T25" fmla="*/ 79 h 143"/>
                  <a:gd name="T26" fmla="*/ 11 w 141"/>
                  <a:gd name="T27" fmla="*/ 45 h 143"/>
                  <a:gd name="T28" fmla="*/ 71 w 141"/>
                  <a:gd name="T29" fmla="*/ 0 h 143"/>
                  <a:gd name="T30" fmla="*/ 91 w 141"/>
                  <a:gd name="T31" fmla="*/ 3 h 143"/>
                  <a:gd name="T32" fmla="*/ 141 w 141"/>
                  <a:gd name="T33" fmla="*/ 3 h 143"/>
                  <a:gd name="T34" fmla="*/ 138 w 141"/>
                  <a:gd name="T35" fmla="*/ 30 h 143"/>
                  <a:gd name="T36" fmla="*/ 87 w 141"/>
                  <a:gd name="T37" fmla="*/ 45 h 143"/>
                  <a:gd name="T38" fmla="*/ 67 w 141"/>
                  <a:gd name="T39" fmla="*/ 23 h 143"/>
                  <a:gd name="T40" fmla="*/ 42 w 141"/>
                  <a:gd name="T41" fmla="*/ 44 h 143"/>
                  <a:gd name="T42" fmla="*/ 62 w 141"/>
                  <a:gd name="T43" fmla="*/ 66 h 143"/>
                  <a:gd name="T44" fmla="*/ 87 w 141"/>
                  <a:gd name="T45" fmla="*/ 4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1" h="143">
                    <a:moveTo>
                      <a:pt x="138" y="30"/>
                    </a:moveTo>
                    <a:cubicBezTo>
                      <a:pt x="114" y="29"/>
                      <a:pt x="114" y="29"/>
                      <a:pt x="114" y="29"/>
                    </a:cubicBezTo>
                    <a:cubicBezTo>
                      <a:pt x="117" y="34"/>
                      <a:pt x="118" y="40"/>
                      <a:pt x="117" y="47"/>
                    </a:cubicBezTo>
                    <a:cubicBezTo>
                      <a:pt x="114" y="70"/>
                      <a:pt x="90" y="88"/>
                      <a:pt x="59" y="88"/>
                    </a:cubicBezTo>
                    <a:cubicBezTo>
                      <a:pt x="58" y="88"/>
                      <a:pt x="56" y="88"/>
                      <a:pt x="54" y="88"/>
                    </a:cubicBezTo>
                    <a:cubicBezTo>
                      <a:pt x="35" y="113"/>
                      <a:pt x="35" y="113"/>
                      <a:pt x="35" y="113"/>
                    </a:cubicBezTo>
                    <a:cubicBezTo>
                      <a:pt x="49" y="105"/>
                      <a:pt x="67" y="98"/>
                      <a:pt x="84" y="98"/>
                    </a:cubicBezTo>
                    <a:cubicBezTo>
                      <a:pt x="102" y="98"/>
                      <a:pt x="120" y="106"/>
                      <a:pt x="118" y="139"/>
                    </a:cubicBezTo>
                    <a:cubicBezTo>
                      <a:pt x="84" y="143"/>
                      <a:pt x="84" y="143"/>
                      <a:pt x="84" y="143"/>
                    </a:cubicBezTo>
                    <a:cubicBezTo>
                      <a:pt x="84" y="128"/>
                      <a:pt x="77" y="125"/>
                      <a:pt x="66" y="125"/>
                    </a:cubicBezTo>
                    <a:cubicBezTo>
                      <a:pt x="53" y="125"/>
                      <a:pt x="34" y="130"/>
                      <a:pt x="18" y="139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27" y="79"/>
                      <a:pt x="27" y="79"/>
                      <a:pt x="27" y="79"/>
                    </a:cubicBezTo>
                    <a:cubicBezTo>
                      <a:pt x="15" y="72"/>
                      <a:pt x="9" y="59"/>
                      <a:pt x="11" y="45"/>
                    </a:cubicBezTo>
                    <a:cubicBezTo>
                      <a:pt x="15" y="21"/>
                      <a:pt x="40" y="0"/>
                      <a:pt x="71" y="0"/>
                    </a:cubicBezTo>
                    <a:cubicBezTo>
                      <a:pt x="78" y="0"/>
                      <a:pt x="85" y="1"/>
                      <a:pt x="91" y="3"/>
                    </a:cubicBezTo>
                    <a:cubicBezTo>
                      <a:pt x="141" y="3"/>
                      <a:pt x="141" y="3"/>
                      <a:pt x="141" y="3"/>
                    </a:cubicBezTo>
                    <a:lnTo>
                      <a:pt x="138" y="30"/>
                    </a:lnTo>
                    <a:close/>
                    <a:moveTo>
                      <a:pt x="87" y="45"/>
                    </a:moveTo>
                    <a:cubicBezTo>
                      <a:pt x="89" y="31"/>
                      <a:pt x="79" y="23"/>
                      <a:pt x="67" y="23"/>
                    </a:cubicBezTo>
                    <a:cubicBezTo>
                      <a:pt x="55" y="23"/>
                      <a:pt x="44" y="31"/>
                      <a:pt x="42" y="44"/>
                    </a:cubicBezTo>
                    <a:cubicBezTo>
                      <a:pt x="40" y="57"/>
                      <a:pt x="50" y="66"/>
                      <a:pt x="62" y="66"/>
                    </a:cubicBezTo>
                    <a:cubicBezTo>
                      <a:pt x="74" y="66"/>
                      <a:pt x="85" y="58"/>
                      <a:pt x="87" y="45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0" name="Freeform 19">
                <a:extLst>
                  <a:ext uri="{FF2B5EF4-FFF2-40B4-BE49-F238E27FC236}">
                    <a16:creationId xmlns:a16="http://schemas.microsoft.com/office/drawing/2014/main" id="{8079612B-5E1D-4A6C-8648-3DABD0AA5B9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22588538" y="3363913"/>
                <a:ext cx="203200" cy="176213"/>
              </a:xfrm>
              <a:custGeom>
                <a:avLst/>
                <a:gdLst>
                  <a:gd name="T0" fmla="*/ 4 w 123"/>
                  <a:gd name="T1" fmla="*/ 55 h 106"/>
                  <a:gd name="T2" fmla="*/ 70 w 123"/>
                  <a:gd name="T3" fmla="*/ 0 h 106"/>
                  <a:gd name="T4" fmla="*/ 119 w 123"/>
                  <a:gd name="T5" fmla="*/ 51 h 106"/>
                  <a:gd name="T6" fmla="*/ 53 w 123"/>
                  <a:gd name="T7" fmla="*/ 106 h 106"/>
                  <a:gd name="T8" fmla="*/ 4 w 123"/>
                  <a:gd name="T9" fmla="*/ 55 h 106"/>
                  <a:gd name="T10" fmla="*/ 86 w 123"/>
                  <a:gd name="T11" fmla="*/ 54 h 106"/>
                  <a:gd name="T12" fmla="*/ 65 w 123"/>
                  <a:gd name="T13" fmla="*/ 24 h 106"/>
                  <a:gd name="T14" fmla="*/ 38 w 123"/>
                  <a:gd name="T15" fmla="*/ 52 h 106"/>
                  <a:gd name="T16" fmla="*/ 59 w 123"/>
                  <a:gd name="T17" fmla="*/ 82 h 106"/>
                  <a:gd name="T18" fmla="*/ 86 w 123"/>
                  <a:gd name="T19" fmla="*/ 5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3" h="106">
                    <a:moveTo>
                      <a:pt x="4" y="55"/>
                    </a:moveTo>
                    <a:cubicBezTo>
                      <a:pt x="9" y="24"/>
                      <a:pt x="37" y="0"/>
                      <a:pt x="70" y="0"/>
                    </a:cubicBezTo>
                    <a:cubicBezTo>
                      <a:pt x="102" y="0"/>
                      <a:pt x="123" y="22"/>
                      <a:pt x="119" y="51"/>
                    </a:cubicBezTo>
                    <a:cubicBezTo>
                      <a:pt x="115" y="82"/>
                      <a:pt x="87" y="106"/>
                      <a:pt x="53" y="106"/>
                    </a:cubicBezTo>
                    <a:cubicBezTo>
                      <a:pt x="21" y="106"/>
                      <a:pt x="0" y="84"/>
                      <a:pt x="4" y="55"/>
                    </a:cubicBezTo>
                    <a:close/>
                    <a:moveTo>
                      <a:pt x="86" y="54"/>
                    </a:moveTo>
                    <a:cubicBezTo>
                      <a:pt x="88" y="36"/>
                      <a:pt x="80" y="24"/>
                      <a:pt x="65" y="24"/>
                    </a:cubicBezTo>
                    <a:cubicBezTo>
                      <a:pt x="50" y="24"/>
                      <a:pt x="40" y="35"/>
                      <a:pt x="38" y="52"/>
                    </a:cubicBezTo>
                    <a:cubicBezTo>
                      <a:pt x="35" y="70"/>
                      <a:pt x="43" y="82"/>
                      <a:pt x="59" y="82"/>
                    </a:cubicBezTo>
                    <a:cubicBezTo>
                      <a:pt x="73" y="82"/>
                      <a:pt x="83" y="71"/>
                      <a:pt x="86" y="54"/>
                    </a:cubicBezTo>
                    <a:close/>
                  </a:path>
                </a:pathLst>
              </a:custGeom>
              <a:solidFill>
                <a:srgbClr val="1E1E1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sp>
          <p:nvSpPr>
            <p:cNvPr id="8" name="Rectangle 20">
              <a:extLst>
                <a:ext uri="{FF2B5EF4-FFF2-40B4-BE49-F238E27FC236}">
                  <a16:creationId xmlns:a16="http://schemas.microsoft.com/office/drawing/2014/main" id="{494256FC-0E15-4617-9D2E-030BFAC768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648109" y="5310073"/>
              <a:ext cx="1150191" cy="11513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Rectangle 21">
              <a:extLst>
                <a:ext uri="{FF2B5EF4-FFF2-40B4-BE49-F238E27FC236}">
                  <a16:creationId xmlns:a16="http://schemas.microsoft.com/office/drawing/2014/main" id="{B762E64D-2C26-4E04-AC2F-2ECB3B9B6EE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05973" y="5367936"/>
              <a:ext cx="1034463" cy="1035644"/>
            </a:xfrm>
            <a:prstGeom prst="rect">
              <a:avLst/>
            </a:prstGeom>
            <a:solidFill>
              <a:srgbClr val="FECA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Oval 22">
              <a:extLst>
                <a:ext uri="{FF2B5EF4-FFF2-40B4-BE49-F238E27FC236}">
                  <a16:creationId xmlns:a16="http://schemas.microsoft.com/office/drawing/2014/main" id="{017AE8D4-8CC8-4372-8A5F-5A6F162E48A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34315" y="5684416"/>
              <a:ext cx="977780" cy="402685"/>
            </a:xfrm>
            <a:prstGeom prst="ellipse">
              <a:avLst/>
            </a:prstGeom>
            <a:solidFill>
              <a:srgbClr val="0568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A9CE9D20-3052-4EAE-A220-A0B12F9C5C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79511" y="5784792"/>
              <a:ext cx="179496" cy="158240"/>
            </a:xfrm>
            <a:custGeom>
              <a:avLst/>
              <a:gdLst>
                <a:gd name="T0" fmla="*/ 141 w 152"/>
                <a:gd name="T1" fmla="*/ 43 h 134"/>
                <a:gd name="T2" fmla="*/ 152 w 152"/>
                <a:gd name="T3" fmla="*/ 0 h 134"/>
                <a:gd name="T4" fmla="*/ 11 w 152"/>
                <a:gd name="T5" fmla="*/ 0 h 134"/>
                <a:gd name="T6" fmla="*/ 0 w 152"/>
                <a:gd name="T7" fmla="*/ 43 h 134"/>
                <a:gd name="T8" fmla="*/ 46 w 152"/>
                <a:gd name="T9" fmla="*/ 43 h 134"/>
                <a:gd name="T10" fmla="*/ 23 w 152"/>
                <a:gd name="T11" fmla="*/ 134 h 134"/>
                <a:gd name="T12" fmla="*/ 72 w 152"/>
                <a:gd name="T13" fmla="*/ 134 h 134"/>
                <a:gd name="T14" fmla="*/ 95 w 152"/>
                <a:gd name="T15" fmla="*/ 43 h 134"/>
                <a:gd name="T16" fmla="*/ 141 w 152"/>
                <a:gd name="T17" fmla="*/ 4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134">
                  <a:moveTo>
                    <a:pt x="141" y="43"/>
                  </a:moveTo>
                  <a:lnTo>
                    <a:pt x="152" y="0"/>
                  </a:lnTo>
                  <a:lnTo>
                    <a:pt x="11" y="0"/>
                  </a:lnTo>
                  <a:lnTo>
                    <a:pt x="0" y="43"/>
                  </a:lnTo>
                  <a:lnTo>
                    <a:pt x="46" y="43"/>
                  </a:lnTo>
                  <a:lnTo>
                    <a:pt x="23" y="134"/>
                  </a:lnTo>
                  <a:lnTo>
                    <a:pt x="72" y="134"/>
                  </a:lnTo>
                  <a:lnTo>
                    <a:pt x="95" y="43"/>
                  </a:lnTo>
                  <a:lnTo>
                    <a:pt x="141" y="43"/>
                  </a:lnTo>
                  <a:close/>
                </a:path>
              </a:pathLst>
            </a:custGeom>
            <a:solidFill>
              <a:srgbClr val="FECA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17DEABE0-A6BE-4E51-9883-2DA9DBF149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10268" y="5784792"/>
              <a:ext cx="266882" cy="200752"/>
            </a:xfrm>
            <a:custGeom>
              <a:avLst/>
              <a:gdLst>
                <a:gd name="T0" fmla="*/ 226 w 226"/>
                <a:gd name="T1" fmla="*/ 0 h 170"/>
                <a:gd name="T2" fmla="*/ 156 w 226"/>
                <a:gd name="T3" fmla="*/ 0 h 170"/>
                <a:gd name="T4" fmla="*/ 111 w 226"/>
                <a:gd name="T5" fmla="*/ 100 h 170"/>
                <a:gd name="T6" fmla="*/ 111 w 226"/>
                <a:gd name="T7" fmla="*/ 0 h 170"/>
                <a:gd name="T8" fmla="*/ 43 w 226"/>
                <a:gd name="T9" fmla="*/ 0 h 170"/>
                <a:gd name="T10" fmla="*/ 0 w 226"/>
                <a:gd name="T11" fmla="*/ 170 h 170"/>
                <a:gd name="T12" fmla="*/ 47 w 226"/>
                <a:gd name="T13" fmla="*/ 170 h 170"/>
                <a:gd name="T14" fmla="*/ 75 w 226"/>
                <a:gd name="T15" fmla="*/ 61 h 170"/>
                <a:gd name="T16" fmla="*/ 75 w 226"/>
                <a:gd name="T17" fmla="*/ 170 h 170"/>
                <a:gd name="T18" fmla="*/ 111 w 226"/>
                <a:gd name="T19" fmla="*/ 170 h 170"/>
                <a:gd name="T20" fmla="*/ 165 w 226"/>
                <a:gd name="T21" fmla="*/ 61 h 170"/>
                <a:gd name="T22" fmla="*/ 139 w 226"/>
                <a:gd name="T23" fmla="*/ 170 h 170"/>
                <a:gd name="T24" fmla="*/ 183 w 226"/>
                <a:gd name="T25" fmla="*/ 170 h 170"/>
                <a:gd name="T26" fmla="*/ 226 w 226"/>
                <a:gd name="T2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6" h="170">
                  <a:moveTo>
                    <a:pt x="226" y="0"/>
                  </a:moveTo>
                  <a:lnTo>
                    <a:pt x="156" y="0"/>
                  </a:lnTo>
                  <a:lnTo>
                    <a:pt x="111" y="100"/>
                  </a:lnTo>
                  <a:lnTo>
                    <a:pt x="111" y="0"/>
                  </a:lnTo>
                  <a:lnTo>
                    <a:pt x="43" y="0"/>
                  </a:lnTo>
                  <a:lnTo>
                    <a:pt x="0" y="170"/>
                  </a:lnTo>
                  <a:lnTo>
                    <a:pt x="47" y="170"/>
                  </a:lnTo>
                  <a:lnTo>
                    <a:pt x="75" y="61"/>
                  </a:lnTo>
                  <a:lnTo>
                    <a:pt x="75" y="170"/>
                  </a:lnTo>
                  <a:lnTo>
                    <a:pt x="111" y="170"/>
                  </a:lnTo>
                  <a:lnTo>
                    <a:pt x="165" y="61"/>
                  </a:lnTo>
                  <a:lnTo>
                    <a:pt x="139" y="170"/>
                  </a:lnTo>
                  <a:lnTo>
                    <a:pt x="183" y="170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E83D6F8E-1F4F-45AB-97B9-4B0F1AC54F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322400" y="5784792"/>
              <a:ext cx="213742" cy="200752"/>
            </a:xfrm>
            <a:custGeom>
              <a:avLst/>
              <a:gdLst>
                <a:gd name="T0" fmla="*/ 181 w 181"/>
                <a:gd name="T1" fmla="*/ 0 h 170"/>
                <a:gd name="T2" fmla="*/ 136 w 181"/>
                <a:gd name="T3" fmla="*/ 0 h 170"/>
                <a:gd name="T4" fmla="*/ 114 w 181"/>
                <a:gd name="T5" fmla="*/ 91 h 170"/>
                <a:gd name="T6" fmla="*/ 92 w 181"/>
                <a:gd name="T7" fmla="*/ 0 h 170"/>
                <a:gd name="T8" fmla="*/ 43 w 181"/>
                <a:gd name="T9" fmla="*/ 0 h 170"/>
                <a:gd name="T10" fmla="*/ 0 w 181"/>
                <a:gd name="T11" fmla="*/ 170 h 170"/>
                <a:gd name="T12" fmla="*/ 45 w 181"/>
                <a:gd name="T13" fmla="*/ 170 h 170"/>
                <a:gd name="T14" fmla="*/ 69 w 181"/>
                <a:gd name="T15" fmla="*/ 78 h 170"/>
                <a:gd name="T16" fmla="*/ 92 w 181"/>
                <a:gd name="T17" fmla="*/ 170 h 170"/>
                <a:gd name="T18" fmla="*/ 139 w 181"/>
                <a:gd name="T19" fmla="*/ 170 h 170"/>
                <a:gd name="T20" fmla="*/ 181 w 181"/>
                <a:gd name="T21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1" h="170">
                  <a:moveTo>
                    <a:pt x="181" y="0"/>
                  </a:moveTo>
                  <a:lnTo>
                    <a:pt x="136" y="0"/>
                  </a:lnTo>
                  <a:lnTo>
                    <a:pt x="114" y="91"/>
                  </a:lnTo>
                  <a:lnTo>
                    <a:pt x="92" y="0"/>
                  </a:lnTo>
                  <a:lnTo>
                    <a:pt x="43" y="0"/>
                  </a:lnTo>
                  <a:lnTo>
                    <a:pt x="0" y="170"/>
                  </a:lnTo>
                  <a:lnTo>
                    <a:pt x="45" y="170"/>
                  </a:lnTo>
                  <a:lnTo>
                    <a:pt x="69" y="78"/>
                  </a:lnTo>
                  <a:lnTo>
                    <a:pt x="92" y="170"/>
                  </a:lnTo>
                  <a:lnTo>
                    <a:pt x="139" y="17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83D3D72E-957C-4A08-A011-E71AD15872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96044" y="5957203"/>
              <a:ext cx="64950" cy="28341"/>
            </a:xfrm>
            <a:custGeom>
              <a:avLst/>
              <a:gdLst>
                <a:gd name="T0" fmla="*/ 6 w 55"/>
                <a:gd name="T1" fmla="*/ 0 h 24"/>
                <a:gd name="T2" fmla="*/ 0 w 55"/>
                <a:gd name="T3" fmla="*/ 24 h 24"/>
                <a:gd name="T4" fmla="*/ 49 w 55"/>
                <a:gd name="T5" fmla="*/ 24 h 24"/>
                <a:gd name="T6" fmla="*/ 55 w 55"/>
                <a:gd name="T7" fmla="*/ 0 h 24"/>
                <a:gd name="T8" fmla="*/ 6 w 55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24">
                  <a:moveTo>
                    <a:pt x="6" y="0"/>
                  </a:moveTo>
                  <a:lnTo>
                    <a:pt x="0" y="24"/>
                  </a:lnTo>
                  <a:lnTo>
                    <a:pt x="49" y="24"/>
                  </a:lnTo>
                  <a:lnTo>
                    <a:pt x="55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524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3613071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white on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FF01BD-A841-4558-B89B-DE8A3BFC21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772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tti yellow 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E019DD-5C2A-494A-A19B-86FCB5F1F6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9054" y="0"/>
            <a:ext cx="12201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058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15569-5CA8-4605-A626-660820F6E4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3700" y="366541"/>
            <a:ext cx="11404600" cy="36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90000"/>
              </a:lnSpc>
              <a:buNone/>
              <a:defRPr lang="en-US" sz="2500" b="1" smtClean="0">
                <a:latin typeface="MTN Brighter Sans" panose="00000500000000000000" pitchFamily="2" charset="0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52400" lvl="0" indent="-152400">
              <a:lnSpc>
                <a:spcPct val="90000"/>
              </a:lnSpc>
              <a:spcBef>
                <a:spcPct val="0"/>
              </a:spcBef>
            </a:pPr>
            <a:r>
              <a:rPr lang="en-US" dirty="0"/>
              <a:t>Add title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DE27E4-F2FD-46A4-9B67-54D248C21B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8977" y="294138"/>
            <a:ext cx="1689409" cy="65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414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15569-5CA8-4605-A626-660820F6E4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3700" y="366541"/>
            <a:ext cx="11404600" cy="36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90000"/>
              </a:lnSpc>
              <a:buNone/>
              <a:defRPr lang="en-US" sz="2500" b="1" smtClean="0">
                <a:latin typeface="MTN Brighter Sans" panose="00000500000000000000" pitchFamily="2" charset="0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52400" lvl="0" indent="-152400">
              <a:lnSpc>
                <a:spcPct val="90000"/>
              </a:lnSpc>
              <a:spcBef>
                <a:spcPct val="0"/>
              </a:spcBef>
            </a:pPr>
            <a:r>
              <a:rPr lang="en-US" dirty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13883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CDAD24-AED6-4DFA-A5A6-32C68C046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514" y="345230"/>
            <a:ext cx="11404600" cy="4938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>
                <a:latin typeface="MTN Brighter Sans" panose="00000500000000000000" pitchFamily="2" charset="0"/>
              </a:defRPr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B1C49C8-B33F-4A56-BFCF-6E7028405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29534"/>
            <a:ext cx="11404600" cy="34472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sz="1400">
                <a:latin typeface="MTN Brighter Sans" panose="00000500000000000000" pitchFamily="2" charset="0"/>
              </a:defRPr>
            </a:lvl1pPr>
            <a:lvl2pPr>
              <a:defRPr sz="1400">
                <a:latin typeface="MTN Brighter Sans" panose="00000500000000000000" pitchFamily="2" charset="0"/>
              </a:defRPr>
            </a:lvl2pPr>
            <a:lvl3pPr>
              <a:defRPr sz="1400">
                <a:latin typeface="MTN Brighter Sans" panose="00000500000000000000" pitchFamily="2" charset="0"/>
              </a:defRPr>
            </a:lvl3pPr>
            <a:lvl4pPr>
              <a:defRPr sz="1400">
                <a:latin typeface="MTN Brighter Sans" panose="00000500000000000000" pitchFamily="2" charset="0"/>
              </a:defRPr>
            </a:lvl4pPr>
            <a:lvl5pPr>
              <a:defRPr sz="1400">
                <a:latin typeface="MTN Brighter Sans" panose="00000500000000000000" pitchFamily="2" charset="0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FE9F53-DC0A-4BDF-BD1E-468B7FD579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8977" y="294138"/>
            <a:ext cx="1689409" cy="65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0750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losing Slide_Thank Yo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MTN_WHITE.png" hidden="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103958" y="4978043"/>
            <a:ext cx="1808020" cy="105955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527382" y="5110585"/>
            <a:ext cx="4116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5400" spc="-100">
                <a:solidFill>
                  <a:srgbClr val="231F20"/>
                </a:solidFill>
                <a:latin typeface="+mj-lt"/>
              </a:rPr>
              <a:t>thank </a:t>
            </a:r>
            <a:r>
              <a:rPr lang="en-ZA" sz="5400" b="1" i="1" spc="-100">
                <a:solidFill>
                  <a:srgbClr val="231F20"/>
                </a:solidFill>
                <a:latin typeface="+mj-lt"/>
              </a:rPr>
              <a:t>you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screen">
            <a:clrChange>
              <a:clrFrom>
                <a:srgbClr val="FFCB05"/>
              </a:clrFrom>
              <a:clrTo>
                <a:srgbClr val="FFCB0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3446" y="4595813"/>
            <a:ext cx="2115700" cy="186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9497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99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5EDB6370-E20D-4356-B639-0E4B5C5A89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2514" y="735591"/>
            <a:ext cx="11404600" cy="26881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en-GB" sz="1600" i="1" dirty="0">
                <a:latin typeface="MTN Brighter Sans" panose="00000500000000000000" pitchFamily="2" charset="0"/>
              </a:defRPr>
            </a:lvl1pPr>
          </a:lstStyle>
          <a:p>
            <a:pPr marL="152400" lvl="0" indent="-152400">
              <a:lnSpc>
                <a:spcPct val="90000"/>
              </a:lnSpc>
              <a:spcBef>
                <a:spcPts val="0"/>
              </a:spcBef>
            </a:pPr>
            <a:r>
              <a:rPr lang="en-US" dirty="0"/>
              <a:t>Add subtitle</a:t>
            </a:r>
            <a:endParaRPr lang="en-GB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066038D-9868-47CA-B847-A00E191121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3700" y="366541"/>
            <a:ext cx="11404600" cy="36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500" b="1" smtClean="0">
                <a:latin typeface="MTN Brighter Sans" panose="00000500000000000000" pitchFamily="2" charset="0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52400" lvl="0" indent="-152400">
              <a:lnSpc>
                <a:spcPct val="90000"/>
              </a:lnSpc>
              <a:spcBef>
                <a:spcPct val="0"/>
              </a:spcBef>
            </a:pPr>
            <a:r>
              <a:rPr lang="en-US" dirty="0"/>
              <a:t>Add title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EB478B-A031-4FAE-9276-B0FAA70DA7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8977" y="294138"/>
            <a:ext cx="1689409" cy="65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2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CDAD24-AED6-4DFA-A5A6-32C68C046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514" y="345230"/>
            <a:ext cx="11404600" cy="4938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>
                <a:latin typeface="MTN Brighter Sans" panose="00000500000000000000" pitchFamily="2" charset="0"/>
              </a:defRPr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B1C49C8-B33F-4A56-BFCF-6E7028405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29534"/>
            <a:ext cx="11404600" cy="34472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sz="1400">
                <a:latin typeface="MTN Brighter Sans" panose="00000500000000000000" pitchFamily="2" charset="0"/>
              </a:defRPr>
            </a:lvl1pPr>
            <a:lvl2pPr>
              <a:defRPr sz="1400">
                <a:latin typeface="MTN Brighter Sans" panose="00000500000000000000" pitchFamily="2" charset="0"/>
              </a:defRPr>
            </a:lvl2pPr>
            <a:lvl3pPr>
              <a:defRPr sz="1400">
                <a:latin typeface="MTN Brighter Sans" panose="00000500000000000000" pitchFamily="2" charset="0"/>
              </a:defRPr>
            </a:lvl3pPr>
            <a:lvl4pPr>
              <a:defRPr sz="1400">
                <a:latin typeface="MTN Brighter Sans" panose="00000500000000000000" pitchFamily="2" charset="0"/>
              </a:defRPr>
            </a:lvl4pPr>
            <a:lvl5pPr>
              <a:defRPr sz="1400">
                <a:latin typeface="MTN Brighter Sans" panose="00000500000000000000" pitchFamily="2" charset="0"/>
              </a:defRPr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FE9F53-DC0A-4BDF-BD1E-468B7FD579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8977" y="294138"/>
            <a:ext cx="1689409" cy="65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61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'ello +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rc 18">
            <a:extLst>
              <a:ext uri="{FF2B5EF4-FFF2-40B4-BE49-F238E27FC236}">
                <a16:creationId xmlns:a16="http://schemas.microsoft.com/office/drawing/2014/main" id="{60CD5D02-2115-44B7-AB0F-B8A3049083B0}"/>
              </a:ext>
            </a:extLst>
          </p:cNvPr>
          <p:cNvSpPr/>
          <p:nvPr userDrawn="1"/>
        </p:nvSpPr>
        <p:spPr>
          <a:xfrm>
            <a:off x="-6696000" y="682364"/>
            <a:ext cx="13392000" cy="5493272"/>
          </a:xfrm>
          <a:prstGeom prst="arc">
            <a:avLst>
              <a:gd name="adj1" fmla="val 16199929"/>
              <a:gd name="adj2" fmla="val 5396648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55B8F73C-1C3E-4AF6-BEF8-A53976032F4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414963" y="3025295"/>
            <a:ext cx="3342555" cy="997923"/>
          </a:xfrm>
          <a:custGeom>
            <a:avLst/>
            <a:gdLst>
              <a:gd name="T0" fmla="*/ 1277 w 1462"/>
              <a:gd name="T1" fmla="*/ 358 h 435"/>
              <a:gd name="T2" fmla="*/ 1226 w 1462"/>
              <a:gd name="T3" fmla="*/ 295 h 435"/>
              <a:gd name="T4" fmla="*/ 1303 w 1462"/>
              <a:gd name="T5" fmla="*/ 197 h 435"/>
              <a:gd name="T6" fmla="*/ 1355 w 1462"/>
              <a:gd name="T7" fmla="*/ 261 h 435"/>
              <a:gd name="T8" fmla="*/ 1277 w 1462"/>
              <a:gd name="T9" fmla="*/ 358 h 435"/>
              <a:gd name="T10" fmla="*/ 702 w 1462"/>
              <a:gd name="T11" fmla="*/ 239 h 435"/>
              <a:gd name="T12" fmla="*/ 582 w 1462"/>
              <a:gd name="T13" fmla="*/ 239 h 435"/>
              <a:gd name="T14" fmla="*/ 652 w 1462"/>
              <a:gd name="T15" fmla="*/ 191 h 435"/>
              <a:gd name="T16" fmla="*/ 702 w 1462"/>
              <a:gd name="T17" fmla="*/ 234 h 435"/>
              <a:gd name="T18" fmla="*/ 702 w 1462"/>
              <a:gd name="T19" fmla="*/ 239 h 435"/>
              <a:gd name="T20" fmla="*/ 1310 w 1462"/>
              <a:gd name="T21" fmla="*/ 122 h 435"/>
              <a:gd name="T22" fmla="*/ 1119 w 1462"/>
              <a:gd name="T23" fmla="*/ 297 h 435"/>
              <a:gd name="T24" fmla="*/ 1271 w 1462"/>
              <a:gd name="T25" fmla="*/ 435 h 435"/>
              <a:gd name="T26" fmla="*/ 1462 w 1462"/>
              <a:gd name="T27" fmla="*/ 259 h 435"/>
              <a:gd name="T28" fmla="*/ 1310 w 1462"/>
              <a:gd name="T29" fmla="*/ 122 h 435"/>
              <a:gd name="T30" fmla="*/ 791 w 1462"/>
              <a:gd name="T31" fmla="*/ 233 h 435"/>
              <a:gd name="T32" fmla="*/ 660 w 1462"/>
              <a:gd name="T33" fmla="*/ 122 h 435"/>
              <a:gd name="T34" fmla="*/ 470 w 1462"/>
              <a:gd name="T35" fmla="*/ 298 h 435"/>
              <a:gd name="T36" fmla="*/ 624 w 1462"/>
              <a:gd name="T37" fmla="*/ 435 h 435"/>
              <a:gd name="T38" fmla="*/ 772 w 1462"/>
              <a:gd name="T39" fmla="*/ 386 h 435"/>
              <a:gd name="T40" fmla="*/ 743 w 1462"/>
              <a:gd name="T41" fmla="*/ 331 h 435"/>
              <a:gd name="T42" fmla="*/ 644 w 1462"/>
              <a:gd name="T43" fmla="*/ 356 h 435"/>
              <a:gd name="T44" fmla="*/ 573 w 1462"/>
              <a:gd name="T45" fmla="*/ 306 h 435"/>
              <a:gd name="T46" fmla="*/ 770 w 1462"/>
              <a:gd name="T47" fmla="*/ 306 h 435"/>
              <a:gd name="T48" fmla="*/ 791 w 1462"/>
              <a:gd name="T49" fmla="*/ 233 h 435"/>
              <a:gd name="T50" fmla="*/ 515 w 1462"/>
              <a:gd name="T51" fmla="*/ 31 h 435"/>
              <a:gd name="T52" fmla="*/ 415 w 1462"/>
              <a:gd name="T53" fmla="*/ 31 h 435"/>
              <a:gd name="T54" fmla="*/ 407 w 1462"/>
              <a:gd name="T55" fmla="*/ 76 h 435"/>
              <a:gd name="T56" fmla="*/ 361 w 1462"/>
              <a:gd name="T57" fmla="*/ 193 h 435"/>
              <a:gd name="T58" fmla="*/ 418 w 1462"/>
              <a:gd name="T59" fmla="*/ 232 h 435"/>
              <a:gd name="T60" fmla="*/ 508 w 1462"/>
              <a:gd name="T61" fmla="*/ 76 h 435"/>
              <a:gd name="T62" fmla="*/ 515 w 1462"/>
              <a:gd name="T63" fmla="*/ 31 h 435"/>
              <a:gd name="T64" fmla="*/ 264 w 1462"/>
              <a:gd name="T65" fmla="*/ 30 h 435"/>
              <a:gd name="T66" fmla="*/ 176 w 1462"/>
              <a:gd name="T67" fmla="*/ 196 h 435"/>
              <a:gd name="T68" fmla="*/ 129 w 1462"/>
              <a:gd name="T69" fmla="*/ 30 h 435"/>
              <a:gd name="T70" fmla="*/ 19 w 1462"/>
              <a:gd name="T71" fmla="*/ 30 h 435"/>
              <a:gd name="T72" fmla="*/ 109 w 1462"/>
              <a:gd name="T73" fmla="*/ 293 h 435"/>
              <a:gd name="T74" fmla="*/ 0 w 1462"/>
              <a:gd name="T75" fmla="*/ 364 h 435"/>
              <a:gd name="T76" fmla="*/ 62 w 1462"/>
              <a:gd name="T77" fmla="*/ 432 h 435"/>
              <a:gd name="T78" fmla="*/ 237 w 1462"/>
              <a:gd name="T79" fmla="*/ 261 h 435"/>
              <a:gd name="T80" fmla="*/ 368 w 1462"/>
              <a:gd name="T81" fmla="*/ 30 h 435"/>
              <a:gd name="T82" fmla="*/ 264 w 1462"/>
              <a:gd name="T83" fmla="*/ 30 h 435"/>
              <a:gd name="T84" fmla="*/ 1027 w 1462"/>
              <a:gd name="T85" fmla="*/ 21 h 435"/>
              <a:gd name="T86" fmla="*/ 956 w 1462"/>
              <a:gd name="T87" fmla="*/ 422 h 435"/>
              <a:gd name="T88" fmla="*/ 1059 w 1462"/>
              <a:gd name="T89" fmla="*/ 422 h 435"/>
              <a:gd name="T90" fmla="*/ 1134 w 1462"/>
              <a:gd name="T91" fmla="*/ 0 h 435"/>
              <a:gd name="T92" fmla="*/ 1027 w 1462"/>
              <a:gd name="T93" fmla="*/ 21 h 435"/>
              <a:gd name="T94" fmla="*/ 876 w 1462"/>
              <a:gd name="T95" fmla="*/ 21 h 435"/>
              <a:gd name="T96" fmla="*/ 805 w 1462"/>
              <a:gd name="T97" fmla="*/ 422 h 435"/>
              <a:gd name="T98" fmla="*/ 907 w 1462"/>
              <a:gd name="T99" fmla="*/ 422 h 435"/>
              <a:gd name="T100" fmla="*/ 982 w 1462"/>
              <a:gd name="T101" fmla="*/ 0 h 435"/>
              <a:gd name="T102" fmla="*/ 876 w 1462"/>
              <a:gd name="T103" fmla="*/ 21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62" h="435">
                <a:moveTo>
                  <a:pt x="1277" y="358"/>
                </a:moveTo>
                <a:cubicBezTo>
                  <a:pt x="1243" y="358"/>
                  <a:pt x="1226" y="336"/>
                  <a:pt x="1226" y="295"/>
                </a:cubicBezTo>
                <a:cubicBezTo>
                  <a:pt x="1226" y="239"/>
                  <a:pt x="1257" y="197"/>
                  <a:pt x="1303" y="197"/>
                </a:cubicBezTo>
                <a:cubicBezTo>
                  <a:pt x="1338" y="197"/>
                  <a:pt x="1355" y="219"/>
                  <a:pt x="1355" y="261"/>
                </a:cubicBezTo>
                <a:cubicBezTo>
                  <a:pt x="1355" y="317"/>
                  <a:pt x="1323" y="358"/>
                  <a:pt x="1277" y="358"/>
                </a:cubicBezTo>
                <a:moveTo>
                  <a:pt x="702" y="239"/>
                </a:moveTo>
                <a:cubicBezTo>
                  <a:pt x="582" y="239"/>
                  <a:pt x="582" y="239"/>
                  <a:pt x="582" y="239"/>
                </a:cubicBezTo>
                <a:cubicBezTo>
                  <a:pt x="595" y="209"/>
                  <a:pt x="621" y="191"/>
                  <a:pt x="652" y="191"/>
                </a:cubicBezTo>
                <a:cubicBezTo>
                  <a:pt x="682" y="191"/>
                  <a:pt x="702" y="208"/>
                  <a:pt x="702" y="234"/>
                </a:cubicBezTo>
                <a:lnTo>
                  <a:pt x="702" y="239"/>
                </a:lnTo>
                <a:close/>
                <a:moveTo>
                  <a:pt x="1310" y="122"/>
                </a:moveTo>
                <a:cubicBezTo>
                  <a:pt x="1199" y="122"/>
                  <a:pt x="1119" y="205"/>
                  <a:pt x="1119" y="297"/>
                </a:cubicBezTo>
                <a:cubicBezTo>
                  <a:pt x="1119" y="379"/>
                  <a:pt x="1181" y="435"/>
                  <a:pt x="1271" y="435"/>
                </a:cubicBezTo>
                <a:cubicBezTo>
                  <a:pt x="1381" y="435"/>
                  <a:pt x="1462" y="352"/>
                  <a:pt x="1462" y="259"/>
                </a:cubicBezTo>
                <a:cubicBezTo>
                  <a:pt x="1462" y="179"/>
                  <a:pt x="1401" y="122"/>
                  <a:pt x="1310" y="122"/>
                </a:cubicBezTo>
                <a:moveTo>
                  <a:pt x="791" y="233"/>
                </a:moveTo>
                <a:cubicBezTo>
                  <a:pt x="791" y="168"/>
                  <a:pt x="738" y="122"/>
                  <a:pt x="660" y="122"/>
                </a:cubicBezTo>
                <a:cubicBezTo>
                  <a:pt x="556" y="122"/>
                  <a:pt x="470" y="202"/>
                  <a:pt x="470" y="298"/>
                </a:cubicBezTo>
                <a:cubicBezTo>
                  <a:pt x="470" y="381"/>
                  <a:pt x="532" y="435"/>
                  <a:pt x="624" y="435"/>
                </a:cubicBezTo>
                <a:cubicBezTo>
                  <a:pt x="681" y="435"/>
                  <a:pt x="735" y="414"/>
                  <a:pt x="772" y="386"/>
                </a:cubicBezTo>
                <a:cubicBezTo>
                  <a:pt x="743" y="331"/>
                  <a:pt x="743" y="331"/>
                  <a:pt x="743" y="331"/>
                </a:cubicBezTo>
                <a:cubicBezTo>
                  <a:pt x="716" y="346"/>
                  <a:pt x="678" y="356"/>
                  <a:pt x="644" y="356"/>
                </a:cubicBezTo>
                <a:cubicBezTo>
                  <a:pt x="600" y="356"/>
                  <a:pt x="579" y="339"/>
                  <a:pt x="573" y="306"/>
                </a:cubicBezTo>
                <a:cubicBezTo>
                  <a:pt x="770" y="306"/>
                  <a:pt x="770" y="306"/>
                  <a:pt x="770" y="306"/>
                </a:cubicBezTo>
                <a:cubicBezTo>
                  <a:pt x="780" y="288"/>
                  <a:pt x="791" y="262"/>
                  <a:pt x="791" y="233"/>
                </a:cubicBezTo>
                <a:moveTo>
                  <a:pt x="515" y="31"/>
                </a:moveTo>
                <a:cubicBezTo>
                  <a:pt x="415" y="31"/>
                  <a:pt x="415" y="31"/>
                  <a:pt x="415" y="31"/>
                </a:cubicBezTo>
                <a:cubicBezTo>
                  <a:pt x="407" y="76"/>
                  <a:pt x="407" y="76"/>
                  <a:pt x="407" y="76"/>
                </a:cubicBezTo>
                <a:cubicBezTo>
                  <a:pt x="394" y="147"/>
                  <a:pt x="371" y="179"/>
                  <a:pt x="361" y="193"/>
                </a:cubicBezTo>
                <a:cubicBezTo>
                  <a:pt x="418" y="232"/>
                  <a:pt x="418" y="232"/>
                  <a:pt x="418" y="232"/>
                </a:cubicBezTo>
                <a:cubicBezTo>
                  <a:pt x="458" y="198"/>
                  <a:pt x="496" y="146"/>
                  <a:pt x="508" y="76"/>
                </a:cubicBezTo>
                <a:lnTo>
                  <a:pt x="515" y="31"/>
                </a:lnTo>
                <a:close/>
                <a:moveTo>
                  <a:pt x="264" y="30"/>
                </a:moveTo>
                <a:cubicBezTo>
                  <a:pt x="176" y="196"/>
                  <a:pt x="176" y="196"/>
                  <a:pt x="176" y="196"/>
                </a:cubicBezTo>
                <a:cubicBezTo>
                  <a:pt x="129" y="30"/>
                  <a:pt x="129" y="30"/>
                  <a:pt x="12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09" y="293"/>
                  <a:pt x="109" y="293"/>
                  <a:pt x="109" y="293"/>
                </a:cubicBezTo>
                <a:cubicBezTo>
                  <a:pt x="77" y="324"/>
                  <a:pt x="38" y="349"/>
                  <a:pt x="0" y="364"/>
                </a:cubicBezTo>
                <a:cubicBezTo>
                  <a:pt x="62" y="432"/>
                  <a:pt x="62" y="432"/>
                  <a:pt x="62" y="432"/>
                </a:cubicBezTo>
                <a:cubicBezTo>
                  <a:pt x="144" y="390"/>
                  <a:pt x="187" y="348"/>
                  <a:pt x="237" y="261"/>
                </a:cubicBezTo>
                <a:cubicBezTo>
                  <a:pt x="368" y="30"/>
                  <a:pt x="368" y="30"/>
                  <a:pt x="368" y="30"/>
                </a:cubicBezTo>
                <a:lnTo>
                  <a:pt x="264" y="30"/>
                </a:lnTo>
                <a:close/>
                <a:moveTo>
                  <a:pt x="1027" y="21"/>
                </a:moveTo>
                <a:cubicBezTo>
                  <a:pt x="956" y="422"/>
                  <a:pt x="956" y="422"/>
                  <a:pt x="956" y="422"/>
                </a:cubicBezTo>
                <a:cubicBezTo>
                  <a:pt x="1059" y="422"/>
                  <a:pt x="1059" y="422"/>
                  <a:pt x="1059" y="422"/>
                </a:cubicBezTo>
                <a:cubicBezTo>
                  <a:pt x="1134" y="0"/>
                  <a:pt x="1134" y="0"/>
                  <a:pt x="1134" y="0"/>
                </a:cubicBezTo>
                <a:lnTo>
                  <a:pt x="1027" y="21"/>
                </a:lnTo>
                <a:close/>
                <a:moveTo>
                  <a:pt x="876" y="21"/>
                </a:moveTo>
                <a:cubicBezTo>
                  <a:pt x="805" y="422"/>
                  <a:pt x="805" y="422"/>
                  <a:pt x="805" y="422"/>
                </a:cubicBezTo>
                <a:cubicBezTo>
                  <a:pt x="907" y="422"/>
                  <a:pt x="907" y="422"/>
                  <a:pt x="907" y="422"/>
                </a:cubicBezTo>
                <a:cubicBezTo>
                  <a:pt x="982" y="0"/>
                  <a:pt x="982" y="0"/>
                  <a:pt x="982" y="0"/>
                </a:cubicBezTo>
                <a:lnTo>
                  <a:pt x="876" y="2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29BC378-E5C8-4090-8563-7E7C6BD284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4491" y="5291050"/>
            <a:ext cx="1203809" cy="11973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F87F0E-42D9-45AC-8F2A-18B47F01BA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805163" y="5812002"/>
            <a:ext cx="2362856" cy="243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31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icture with tex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40E9E6-FD9B-4E6E-856F-E4127E20898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44172" y="260351"/>
            <a:ext cx="554127" cy="55113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F2A718-F8C6-4DB5-847D-4E56048424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9EDA83-5074-4C24-8467-F331177C9D01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C40426C-68F7-4152-9209-458E96A1DCFD}"/>
              </a:ext>
            </a:extLst>
          </p:cNvPr>
          <p:cNvSpPr/>
          <p:nvPr userDrawn="1"/>
        </p:nvSpPr>
        <p:spPr>
          <a:xfrm>
            <a:off x="2216" y="1259254"/>
            <a:ext cx="4786115" cy="4266672"/>
          </a:xfrm>
          <a:custGeom>
            <a:avLst/>
            <a:gdLst>
              <a:gd name="connsiteX0" fmla="*/ 4255 w 6700255"/>
              <a:gd name="connsiteY0" fmla="*/ 0 h 5493600"/>
              <a:gd name="connsiteX1" fmla="*/ 6700255 w 6700255"/>
              <a:gd name="connsiteY1" fmla="*/ 2746800 h 5493600"/>
              <a:gd name="connsiteX2" fmla="*/ 4255 w 6700255"/>
              <a:gd name="connsiteY2" fmla="*/ 5493600 h 5493600"/>
              <a:gd name="connsiteX3" fmla="*/ 0 w 6700255"/>
              <a:gd name="connsiteY3" fmla="*/ 5493512 h 5493600"/>
              <a:gd name="connsiteX4" fmla="*/ 0 w 6700255"/>
              <a:gd name="connsiteY4" fmla="*/ 88 h 5493600"/>
              <a:gd name="connsiteX5" fmla="*/ 4255 w 6700255"/>
              <a:gd name="connsiteY5" fmla="*/ 0 h 549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00255" h="5493600">
                <a:moveTo>
                  <a:pt x="4255" y="0"/>
                </a:moveTo>
                <a:cubicBezTo>
                  <a:pt x="3702354" y="0"/>
                  <a:pt x="6700255" y="1229784"/>
                  <a:pt x="6700255" y="2746800"/>
                </a:cubicBezTo>
                <a:cubicBezTo>
                  <a:pt x="6700255" y="4263816"/>
                  <a:pt x="3702354" y="5493600"/>
                  <a:pt x="4255" y="5493600"/>
                </a:cubicBezTo>
                <a:lnTo>
                  <a:pt x="0" y="5493512"/>
                </a:lnTo>
                <a:lnTo>
                  <a:pt x="0" y="88"/>
                </a:lnTo>
                <a:lnTo>
                  <a:pt x="4255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7" name="Picture 15">
            <a:extLst>
              <a:ext uri="{FF2B5EF4-FFF2-40B4-BE49-F238E27FC236}">
                <a16:creationId xmlns:a16="http://schemas.microsoft.com/office/drawing/2014/main" id="{40EB020A-7501-4A13-9A3C-275A03CC016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7500846" y="3027872"/>
            <a:ext cx="4830747" cy="396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960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Disclaimer yel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14">
            <a:extLst>
              <a:ext uri="{FF2B5EF4-FFF2-40B4-BE49-F238E27FC236}">
                <a16:creationId xmlns:a16="http://schemas.microsoft.com/office/drawing/2014/main" id="{EE6ABBCF-06A0-4C4F-829C-CC9CCB072F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719" y="-172231"/>
            <a:ext cx="6271967" cy="514789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69BE04-9C66-46FB-BDCB-46B6872542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9EDA83-5074-4C24-8467-F331177C9D01}" type="slidenum">
              <a:rPr lang="en-ZA" smtClean="0"/>
              <a:pPr/>
              <a:t>‹#›</a:t>
            </a:fld>
            <a:endParaRPr lang="en-Z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829F98-A75F-4481-84DB-700703F42F8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44172" y="260351"/>
            <a:ext cx="554127" cy="551134"/>
          </a:xfrm>
          <a:prstGeom prst="rect">
            <a:avLst/>
          </a:prstGeom>
        </p:spPr>
      </p:pic>
      <p:pic>
        <p:nvPicPr>
          <p:cNvPr id="81" name="Picture 15">
            <a:extLst>
              <a:ext uri="{FF2B5EF4-FFF2-40B4-BE49-F238E27FC236}">
                <a16:creationId xmlns:a16="http://schemas.microsoft.com/office/drawing/2014/main" id="{24B12FA5-61B3-4A0C-BE7A-3CAAD94B91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83453" y="1755562"/>
            <a:ext cx="6433424" cy="5280414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1FBABF00-AA62-4022-8779-A78CEB2010C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790384" y="1211975"/>
            <a:ext cx="4121194" cy="5824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99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79" name="think-cell Slide" r:id="rId4" imgW="493" imgH="493" progId="TCLayout.ActiveDocument.1">
                  <p:embed/>
                </p:oleObj>
              </mc:Choice>
              <mc:Fallback>
                <p:oleObj name="think-cell Slide" r:id="rId4" imgW="493" imgH="49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CFB16232-C6D9-486F-B9FE-990852BCA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7377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15569-5CA8-4605-A626-660820F6E4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3700" y="366541"/>
            <a:ext cx="11404600" cy="36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lnSpc>
                <a:spcPct val="90000"/>
              </a:lnSpc>
              <a:buNone/>
              <a:defRPr lang="en-US" sz="2500" b="1" smtClean="0">
                <a:latin typeface="+mj-lt"/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52400" lvl="0" indent="-152400">
              <a:lnSpc>
                <a:spcPct val="90000"/>
              </a:lnSpc>
              <a:spcBef>
                <a:spcPct val="0"/>
              </a:spcBef>
            </a:pPr>
            <a:r>
              <a:rPr lang="en-US" dirty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2439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ags" Target="../tags/tag1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vmlDrawing" Target="../drawings/vmlDrawing1.vml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11" Type="http://schemas.openxmlformats.org/officeDocument/2006/relationships/image" Target="../media/image5.emf"/><Relationship Id="rId5" Type="http://schemas.openxmlformats.org/officeDocument/2006/relationships/slideLayout" Target="../slideLayouts/slideLayout9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8.xml"/><Relationship Id="rId9" Type="http://schemas.openxmlformats.org/officeDocument/2006/relationships/tags" Target="../tags/tag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oleObject" Target="../embeddings/oleObject3.bin"/><Relationship Id="rId3" Type="http://schemas.openxmlformats.org/officeDocument/2006/relationships/slideLayout" Target="../slideLayouts/slideLayout12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11.xml"/><Relationship Id="rId16" Type="http://schemas.openxmlformats.org/officeDocument/2006/relationships/tags" Target="../tags/tag4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vmlDrawing" Target="../drawings/vmlDrawing3.vml"/><Relationship Id="rId10" Type="http://schemas.openxmlformats.org/officeDocument/2006/relationships/slideLayout" Target="../slideLayouts/slideLayout19.xml"/><Relationship Id="rId19" Type="http://schemas.openxmlformats.org/officeDocument/2006/relationships/image" Target="../media/image13.emf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9AF84CD-E631-4438-8CA1-C71CCEA1D750}"/>
              </a:ext>
            </a:extLst>
          </p:cNvPr>
          <p:cNvSpPr/>
          <p:nvPr userDrawn="1"/>
        </p:nvSpPr>
        <p:spPr>
          <a:xfrm>
            <a:off x="0" y="6084527"/>
            <a:ext cx="12192000" cy="773473"/>
          </a:xfrm>
          <a:custGeom>
            <a:avLst/>
            <a:gdLst>
              <a:gd name="connsiteX0" fmla="*/ 0 w 12192000"/>
              <a:gd name="connsiteY0" fmla="*/ 0 h 1304408"/>
              <a:gd name="connsiteX1" fmla="*/ 175546 w 12192000"/>
              <a:gd name="connsiteY1" fmla="*/ 37413 h 1304408"/>
              <a:gd name="connsiteX2" fmla="*/ 6096001 w 12192000"/>
              <a:gd name="connsiteY2" fmla="*/ 552828 h 1304408"/>
              <a:gd name="connsiteX3" fmla="*/ 12016456 w 12192000"/>
              <a:gd name="connsiteY3" fmla="*/ 37413 h 1304408"/>
              <a:gd name="connsiteX4" fmla="*/ 12192000 w 12192000"/>
              <a:gd name="connsiteY4" fmla="*/ 0 h 1304408"/>
              <a:gd name="connsiteX5" fmla="*/ 12192000 w 12192000"/>
              <a:gd name="connsiteY5" fmla="*/ 1304408 h 1304408"/>
              <a:gd name="connsiteX6" fmla="*/ 0 w 12192000"/>
              <a:gd name="connsiteY6" fmla="*/ 1304408 h 1304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304408">
                <a:moveTo>
                  <a:pt x="0" y="0"/>
                </a:moveTo>
                <a:lnTo>
                  <a:pt x="175546" y="37413"/>
                </a:lnTo>
                <a:cubicBezTo>
                  <a:pt x="1865574" y="362819"/>
                  <a:pt x="3902931" y="552828"/>
                  <a:pt x="6096001" y="552828"/>
                </a:cubicBezTo>
                <a:cubicBezTo>
                  <a:pt x="8289071" y="552828"/>
                  <a:pt x="10326428" y="362819"/>
                  <a:pt x="12016456" y="37413"/>
                </a:cubicBezTo>
                <a:lnTo>
                  <a:pt x="12192000" y="0"/>
                </a:lnTo>
                <a:lnTo>
                  <a:pt x="12192000" y="1304408"/>
                </a:lnTo>
                <a:lnTo>
                  <a:pt x="0" y="13044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60EFCDF-3CF2-4901-85B6-291B32087FC0}"/>
              </a:ext>
            </a:extLst>
          </p:cNvPr>
          <p:cNvSpPr/>
          <p:nvPr userDrawn="1"/>
        </p:nvSpPr>
        <p:spPr>
          <a:xfrm>
            <a:off x="392514" y="6334587"/>
            <a:ext cx="619125" cy="1742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fld id="{DA70226B-C0E4-43BB-9549-8E089DB1098E}" type="slidenum">
              <a:rPr lang="en-GB" sz="900" b="1" smtClean="0">
                <a:solidFill>
                  <a:schemeClr val="tx1"/>
                </a:solidFill>
              </a:rPr>
              <a:pPr algn="ctr"/>
              <a:t>‹#›</a:t>
            </a:fld>
            <a:endParaRPr lang="en-GB" sz="900" b="1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20507-806C-4C0D-A47B-12D542BA8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995363"/>
            <a:ext cx="11404600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marL="207963" marR="0" lvl="0" indent="-207963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Pct val="80000"/>
              <a:buFontTx/>
              <a:buBlip>
                <a:blip r:embed="rId6"/>
              </a:buBlip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First level</a:t>
            </a:r>
          </a:p>
          <a:p>
            <a:pPr marL="361950" marR="0" lvl="1" indent="-117475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Century Gothic" panose="020B0502020202020204" pitchFamily="34" charset="0"/>
              <a:buChar char="–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533400" marR="0" lvl="2" indent="-180975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679450" marR="0" lvl="3" indent="-163513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Century Gothic" panose="020B0502020202020204" pitchFamily="34" charset="0"/>
              <a:buChar char="–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815975" marR="0" lvl="4" indent="-15240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4AAB2EB-4F34-49F7-92B6-22F8C25FAFF0}"/>
              </a:ext>
            </a:extLst>
          </p:cNvPr>
          <p:cNvGrpSpPr/>
          <p:nvPr userDrawn="1"/>
        </p:nvGrpSpPr>
        <p:grpSpPr>
          <a:xfrm>
            <a:off x="11179175" y="6048150"/>
            <a:ext cx="619125" cy="619761"/>
            <a:chOff x="10648109" y="5310073"/>
            <a:chExt cx="1150191" cy="1151372"/>
          </a:xfrm>
        </p:grpSpPr>
        <p:sp>
          <p:nvSpPr>
            <p:cNvPr id="8" name="Rectangle 20">
              <a:extLst>
                <a:ext uri="{FF2B5EF4-FFF2-40B4-BE49-F238E27FC236}">
                  <a16:creationId xmlns:a16="http://schemas.microsoft.com/office/drawing/2014/main" id="{9A073074-CF67-4211-AB27-794E2BE19E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648109" y="5310073"/>
              <a:ext cx="1150191" cy="11513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Rectangle 21">
              <a:extLst>
                <a:ext uri="{FF2B5EF4-FFF2-40B4-BE49-F238E27FC236}">
                  <a16:creationId xmlns:a16="http://schemas.microsoft.com/office/drawing/2014/main" id="{E8ACA136-F45E-4FD9-96D2-65AB94B1EED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05973" y="5367936"/>
              <a:ext cx="1034463" cy="1035644"/>
            </a:xfrm>
            <a:prstGeom prst="rect">
              <a:avLst/>
            </a:prstGeom>
            <a:solidFill>
              <a:srgbClr val="FECA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Oval 22">
              <a:extLst>
                <a:ext uri="{FF2B5EF4-FFF2-40B4-BE49-F238E27FC236}">
                  <a16:creationId xmlns:a16="http://schemas.microsoft.com/office/drawing/2014/main" id="{EB2519B0-E144-4EB2-96B7-50F9E685AAF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734315" y="5684416"/>
              <a:ext cx="977780" cy="402685"/>
            </a:xfrm>
            <a:prstGeom prst="ellipse">
              <a:avLst/>
            </a:prstGeom>
            <a:solidFill>
              <a:srgbClr val="0568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23">
              <a:extLst>
                <a:ext uri="{FF2B5EF4-FFF2-40B4-BE49-F238E27FC236}">
                  <a16:creationId xmlns:a16="http://schemas.microsoft.com/office/drawing/2014/main" id="{07E2513A-69C7-45B5-BF24-053A4D52A1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79511" y="5784792"/>
              <a:ext cx="179496" cy="158240"/>
            </a:xfrm>
            <a:custGeom>
              <a:avLst/>
              <a:gdLst>
                <a:gd name="T0" fmla="*/ 141 w 152"/>
                <a:gd name="T1" fmla="*/ 43 h 134"/>
                <a:gd name="T2" fmla="*/ 152 w 152"/>
                <a:gd name="T3" fmla="*/ 0 h 134"/>
                <a:gd name="T4" fmla="*/ 11 w 152"/>
                <a:gd name="T5" fmla="*/ 0 h 134"/>
                <a:gd name="T6" fmla="*/ 0 w 152"/>
                <a:gd name="T7" fmla="*/ 43 h 134"/>
                <a:gd name="T8" fmla="*/ 46 w 152"/>
                <a:gd name="T9" fmla="*/ 43 h 134"/>
                <a:gd name="T10" fmla="*/ 23 w 152"/>
                <a:gd name="T11" fmla="*/ 134 h 134"/>
                <a:gd name="T12" fmla="*/ 72 w 152"/>
                <a:gd name="T13" fmla="*/ 134 h 134"/>
                <a:gd name="T14" fmla="*/ 95 w 152"/>
                <a:gd name="T15" fmla="*/ 43 h 134"/>
                <a:gd name="T16" fmla="*/ 141 w 152"/>
                <a:gd name="T17" fmla="*/ 4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134">
                  <a:moveTo>
                    <a:pt x="141" y="43"/>
                  </a:moveTo>
                  <a:lnTo>
                    <a:pt x="152" y="0"/>
                  </a:lnTo>
                  <a:lnTo>
                    <a:pt x="11" y="0"/>
                  </a:lnTo>
                  <a:lnTo>
                    <a:pt x="0" y="43"/>
                  </a:lnTo>
                  <a:lnTo>
                    <a:pt x="46" y="43"/>
                  </a:lnTo>
                  <a:lnTo>
                    <a:pt x="23" y="134"/>
                  </a:lnTo>
                  <a:lnTo>
                    <a:pt x="72" y="134"/>
                  </a:lnTo>
                  <a:lnTo>
                    <a:pt x="95" y="43"/>
                  </a:lnTo>
                  <a:lnTo>
                    <a:pt x="141" y="43"/>
                  </a:lnTo>
                  <a:close/>
                </a:path>
              </a:pathLst>
            </a:custGeom>
            <a:solidFill>
              <a:srgbClr val="FECA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24">
              <a:extLst>
                <a:ext uri="{FF2B5EF4-FFF2-40B4-BE49-F238E27FC236}">
                  <a16:creationId xmlns:a16="http://schemas.microsoft.com/office/drawing/2014/main" id="{6B58C199-7B35-401D-9E1C-2590753DA2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910268" y="5784792"/>
              <a:ext cx="266882" cy="200752"/>
            </a:xfrm>
            <a:custGeom>
              <a:avLst/>
              <a:gdLst>
                <a:gd name="T0" fmla="*/ 226 w 226"/>
                <a:gd name="T1" fmla="*/ 0 h 170"/>
                <a:gd name="T2" fmla="*/ 156 w 226"/>
                <a:gd name="T3" fmla="*/ 0 h 170"/>
                <a:gd name="T4" fmla="*/ 111 w 226"/>
                <a:gd name="T5" fmla="*/ 100 h 170"/>
                <a:gd name="T6" fmla="*/ 111 w 226"/>
                <a:gd name="T7" fmla="*/ 0 h 170"/>
                <a:gd name="T8" fmla="*/ 43 w 226"/>
                <a:gd name="T9" fmla="*/ 0 h 170"/>
                <a:gd name="T10" fmla="*/ 0 w 226"/>
                <a:gd name="T11" fmla="*/ 170 h 170"/>
                <a:gd name="T12" fmla="*/ 47 w 226"/>
                <a:gd name="T13" fmla="*/ 170 h 170"/>
                <a:gd name="T14" fmla="*/ 75 w 226"/>
                <a:gd name="T15" fmla="*/ 61 h 170"/>
                <a:gd name="T16" fmla="*/ 75 w 226"/>
                <a:gd name="T17" fmla="*/ 170 h 170"/>
                <a:gd name="T18" fmla="*/ 111 w 226"/>
                <a:gd name="T19" fmla="*/ 170 h 170"/>
                <a:gd name="T20" fmla="*/ 165 w 226"/>
                <a:gd name="T21" fmla="*/ 61 h 170"/>
                <a:gd name="T22" fmla="*/ 139 w 226"/>
                <a:gd name="T23" fmla="*/ 170 h 170"/>
                <a:gd name="T24" fmla="*/ 183 w 226"/>
                <a:gd name="T25" fmla="*/ 170 h 170"/>
                <a:gd name="T26" fmla="*/ 226 w 226"/>
                <a:gd name="T2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6" h="170">
                  <a:moveTo>
                    <a:pt x="226" y="0"/>
                  </a:moveTo>
                  <a:lnTo>
                    <a:pt x="156" y="0"/>
                  </a:lnTo>
                  <a:lnTo>
                    <a:pt x="111" y="100"/>
                  </a:lnTo>
                  <a:lnTo>
                    <a:pt x="111" y="0"/>
                  </a:lnTo>
                  <a:lnTo>
                    <a:pt x="43" y="0"/>
                  </a:lnTo>
                  <a:lnTo>
                    <a:pt x="0" y="170"/>
                  </a:lnTo>
                  <a:lnTo>
                    <a:pt x="47" y="170"/>
                  </a:lnTo>
                  <a:lnTo>
                    <a:pt x="75" y="61"/>
                  </a:lnTo>
                  <a:lnTo>
                    <a:pt x="75" y="170"/>
                  </a:lnTo>
                  <a:lnTo>
                    <a:pt x="111" y="170"/>
                  </a:lnTo>
                  <a:lnTo>
                    <a:pt x="165" y="61"/>
                  </a:lnTo>
                  <a:lnTo>
                    <a:pt x="139" y="170"/>
                  </a:lnTo>
                  <a:lnTo>
                    <a:pt x="183" y="170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25">
              <a:extLst>
                <a:ext uri="{FF2B5EF4-FFF2-40B4-BE49-F238E27FC236}">
                  <a16:creationId xmlns:a16="http://schemas.microsoft.com/office/drawing/2014/main" id="{6B0A02A7-1764-46DD-96C6-59D9D5028E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322400" y="5784792"/>
              <a:ext cx="213742" cy="200752"/>
            </a:xfrm>
            <a:custGeom>
              <a:avLst/>
              <a:gdLst>
                <a:gd name="T0" fmla="*/ 181 w 181"/>
                <a:gd name="T1" fmla="*/ 0 h 170"/>
                <a:gd name="T2" fmla="*/ 136 w 181"/>
                <a:gd name="T3" fmla="*/ 0 h 170"/>
                <a:gd name="T4" fmla="*/ 114 w 181"/>
                <a:gd name="T5" fmla="*/ 91 h 170"/>
                <a:gd name="T6" fmla="*/ 92 w 181"/>
                <a:gd name="T7" fmla="*/ 0 h 170"/>
                <a:gd name="T8" fmla="*/ 43 w 181"/>
                <a:gd name="T9" fmla="*/ 0 h 170"/>
                <a:gd name="T10" fmla="*/ 0 w 181"/>
                <a:gd name="T11" fmla="*/ 170 h 170"/>
                <a:gd name="T12" fmla="*/ 45 w 181"/>
                <a:gd name="T13" fmla="*/ 170 h 170"/>
                <a:gd name="T14" fmla="*/ 69 w 181"/>
                <a:gd name="T15" fmla="*/ 78 h 170"/>
                <a:gd name="T16" fmla="*/ 92 w 181"/>
                <a:gd name="T17" fmla="*/ 170 h 170"/>
                <a:gd name="T18" fmla="*/ 139 w 181"/>
                <a:gd name="T19" fmla="*/ 170 h 170"/>
                <a:gd name="T20" fmla="*/ 181 w 181"/>
                <a:gd name="T21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1" h="170">
                  <a:moveTo>
                    <a:pt x="181" y="0"/>
                  </a:moveTo>
                  <a:lnTo>
                    <a:pt x="136" y="0"/>
                  </a:lnTo>
                  <a:lnTo>
                    <a:pt x="114" y="91"/>
                  </a:lnTo>
                  <a:lnTo>
                    <a:pt x="92" y="0"/>
                  </a:lnTo>
                  <a:lnTo>
                    <a:pt x="43" y="0"/>
                  </a:lnTo>
                  <a:lnTo>
                    <a:pt x="0" y="170"/>
                  </a:lnTo>
                  <a:lnTo>
                    <a:pt x="45" y="170"/>
                  </a:lnTo>
                  <a:lnTo>
                    <a:pt x="69" y="78"/>
                  </a:lnTo>
                  <a:lnTo>
                    <a:pt x="92" y="170"/>
                  </a:lnTo>
                  <a:lnTo>
                    <a:pt x="139" y="17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26">
              <a:extLst>
                <a:ext uri="{FF2B5EF4-FFF2-40B4-BE49-F238E27FC236}">
                  <a16:creationId xmlns:a16="http://schemas.microsoft.com/office/drawing/2014/main" id="{046AE083-6714-46BF-8061-D8EE1A4BC6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96044" y="5957203"/>
              <a:ext cx="64950" cy="28341"/>
            </a:xfrm>
            <a:custGeom>
              <a:avLst/>
              <a:gdLst>
                <a:gd name="T0" fmla="*/ 6 w 55"/>
                <a:gd name="T1" fmla="*/ 0 h 24"/>
                <a:gd name="T2" fmla="*/ 0 w 55"/>
                <a:gd name="T3" fmla="*/ 24 h 24"/>
                <a:gd name="T4" fmla="*/ 49 w 55"/>
                <a:gd name="T5" fmla="*/ 24 h 24"/>
                <a:gd name="T6" fmla="*/ 55 w 55"/>
                <a:gd name="T7" fmla="*/ 0 h 24"/>
                <a:gd name="T8" fmla="*/ 6 w 55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24">
                  <a:moveTo>
                    <a:pt x="6" y="0"/>
                  </a:moveTo>
                  <a:lnTo>
                    <a:pt x="0" y="24"/>
                  </a:lnTo>
                  <a:lnTo>
                    <a:pt x="49" y="24"/>
                  </a:lnTo>
                  <a:lnTo>
                    <a:pt x="55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524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D5DA778-2DB1-4B08-AE28-55E2868E39F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318977" y="294138"/>
            <a:ext cx="1689409" cy="659043"/>
          </a:xfrm>
          <a:prstGeom prst="rect">
            <a:avLst/>
          </a:prstGeom>
        </p:spPr>
      </p:pic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CC72199F-28E5-40F0-BCD2-D7AFEDFFF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515" y="266601"/>
            <a:ext cx="9764208" cy="4938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5698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662" r:id="rId2"/>
    <p:sldLayoutId id="2147483664" r:id="rId3"/>
    <p:sldLayoutId id="2147483676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7963" marR="0" indent="-207963" algn="l" defTabSz="914400" rtl="0" eaLnBrk="1" fontAlgn="auto" latinLnBrk="0" hangingPunct="1">
        <a:lnSpc>
          <a:spcPct val="110000"/>
        </a:lnSpc>
        <a:spcBef>
          <a:spcPts val="300"/>
        </a:spcBef>
        <a:spcAft>
          <a:spcPts val="0"/>
        </a:spcAft>
        <a:buClrTx/>
        <a:buSzPct val="80000"/>
        <a:buFontTx/>
        <a:buBlip>
          <a:blip r:embed="rId6"/>
        </a:buBlip>
        <a:tabLst/>
        <a:defRPr lang="en-US"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61950" marR="0" indent="-117475" algn="l" defTabSz="914400" rtl="0" eaLnBrk="1" fontAlgn="auto" latinLnBrk="0" hangingPunct="1">
        <a:lnSpc>
          <a:spcPct val="110000"/>
        </a:lnSpc>
        <a:spcBef>
          <a:spcPts val="300"/>
        </a:spcBef>
        <a:spcAft>
          <a:spcPts val="0"/>
        </a:spcAft>
        <a:buClrTx/>
        <a:buSzTx/>
        <a:buFont typeface="Century Gothic" panose="020B0502020202020204" pitchFamily="34" charset="0"/>
        <a:buChar char="–"/>
        <a:tabLst/>
        <a:defRPr lang="en-US"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33400" marR="0" indent="-180975" algn="l" defTabSz="914400" rtl="0" eaLnBrk="1" fontAlgn="auto" latinLnBrk="0" hangingPunct="1">
        <a:lnSpc>
          <a:spcPct val="110000"/>
        </a:lnSpc>
        <a:spcBef>
          <a:spcPts val="3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en-US"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679450" marR="0" indent="-163513" algn="l" defTabSz="914400" rtl="0" eaLnBrk="1" fontAlgn="auto" latinLnBrk="0" hangingPunct="1">
        <a:lnSpc>
          <a:spcPct val="110000"/>
        </a:lnSpc>
        <a:spcBef>
          <a:spcPts val="300"/>
        </a:spcBef>
        <a:spcAft>
          <a:spcPts val="0"/>
        </a:spcAft>
        <a:buClrTx/>
        <a:buSzTx/>
        <a:buFont typeface="Century Gothic" panose="020B0502020202020204" pitchFamily="34" charset="0"/>
        <a:buChar char="–"/>
        <a:tabLst/>
        <a:defRPr lang="en-US"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15975" marR="0" indent="-152400" algn="l" defTabSz="914400" rtl="0" eaLnBrk="1" fontAlgn="auto" latinLnBrk="0" hangingPunct="1">
        <a:lnSpc>
          <a:spcPct val="110000"/>
        </a:lnSpc>
        <a:spcBef>
          <a:spcPts val="3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lang="en-GB"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48">
          <p15:clr>
            <a:srgbClr val="F26B43"/>
          </p15:clr>
        </p15:guide>
        <p15:guide id="2" pos="248">
          <p15:clr>
            <a:srgbClr val="F26B43"/>
          </p15:clr>
        </p15:guide>
        <p15:guide id="3" pos="7432">
          <p15:clr>
            <a:srgbClr val="F26B43"/>
          </p15:clr>
        </p15:guide>
        <p15:guide id="4" orient="horz" pos="4065">
          <p15:clr>
            <a:srgbClr val="F26B43"/>
          </p15:clr>
        </p15:guide>
        <p15:guide id="5" pos="3716">
          <p15:clr>
            <a:srgbClr val="F26B43"/>
          </p15:clr>
        </p15:guide>
        <p15:guide id="6" pos="3964">
          <p15:clr>
            <a:srgbClr val="F26B43"/>
          </p15:clr>
        </p15:guide>
        <p15:guide id="8" orient="horz" pos="3360">
          <p15:clr>
            <a:srgbClr val="F26B43"/>
          </p15:clr>
        </p15:guide>
        <p15:guide id="9" orient="horz" pos="627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8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57" name="think-cell Slide" r:id="rId10" imgW="493" imgH="493" progId="TCLayout.ActiveDocument.1">
                  <p:embed/>
                </p:oleObj>
              </mc:Choice>
              <mc:Fallback>
                <p:oleObj name="think-cell Slide" r:id="rId10" imgW="493" imgH="49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A76D0EF9-1DF7-4A09-92A5-8FE8CF55855A}"/>
              </a:ext>
            </a:extLst>
          </p:cNvPr>
          <p:cNvSpPr/>
          <p:nvPr userDrawn="1">
            <p:custDataLst>
              <p:tags r:id="rId9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>
              <a:latin typeface="MTN Brighter Sans Bold" panose="00000800000000000000" pitchFamily="2" charset="0"/>
              <a:ea typeface="+mj-ea"/>
              <a:cs typeface="+mj-cs"/>
              <a:sym typeface="MTN Brighter Sans Bold" panose="000008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B5F146-6F89-4693-A00C-9EF15F390F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857336"/>
            <a:ext cx="12192000" cy="1000664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E27EFB5-2D69-4D46-A104-68F2EBB22C72}"/>
              </a:ext>
            </a:extLst>
          </p:cNvPr>
          <p:cNvSpPr/>
          <p:nvPr userDrawn="1"/>
        </p:nvSpPr>
        <p:spPr>
          <a:xfrm>
            <a:off x="11196395" y="6498188"/>
            <a:ext cx="619125" cy="24622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fld id="{DA70226B-C0E4-43BB-9549-8E089DB1098E}" type="slidenum">
              <a:rPr lang="en-GB" sz="900" b="1" smtClean="0">
                <a:solidFill>
                  <a:schemeClr val="tx1"/>
                </a:solidFill>
              </a:rPr>
              <a:pPr algn="ctr"/>
              <a:t>‹#›</a:t>
            </a:fld>
            <a:endParaRPr lang="en-GB" sz="900" b="1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7F0FE-092D-470C-BFCB-07BA9B3B8A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44173" y="6487154"/>
            <a:ext cx="523568" cy="268287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ctr">
              <a:defRPr sz="900" b="1">
                <a:solidFill>
                  <a:schemeClr val="tx1"/>
                </a:solidFill>
              </a:defRPr>
            </a:lvl1pPr>
          </a:lstStyle>
          <a:p>
            <a:fld id="{6C9EDA83-5074-4C24-8467-F331177C9D01}" type="slidenum">
              <a:rPr lang="en-ZA" smtClean="0"/>
              <a:pPr/>
              <a:t>‹#›</a:t>
            </a:fld>
            <a:endParaRPr lang="en-ZA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CDAD24-AED6-4DFA-A5A6-32C68C046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515" y="266601"/>
            <a:ext cx="9764208" cy="4938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Add title</a:t>
            </a:r>
            <a:endParaRPr lang="en-GB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39BBA4E4-9ED0-4AF1-97A2-1A44F92F4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520825"/>
            <a:ext cx="11404600" cy="441485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340DA7-65D4-43BC-A285-7203ABC5124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318977" y="294138"/>
            <a:ext cx="1689409" cy="65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435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3" r:id="rId3"/>
    <p:sldLayoutId id="2147483774" r:id="rId4"/>
    <p:sldLayoutId id="2147483816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0" indent="-1524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22263" indent="-160338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493713" indent="-161925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654050" indent="-160338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15975" indent="-1524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4">
          <p15:clr>
            <a:srgbClr val="F26B43"/>
          </p15:clr>
        </p15:guide>
        <p15:guide id="2" pos="248">
          <p15:clr>
            <a:srgbClr val="F26B43"/>
          </p15:clr>
        </p15:guide>
        <p15:guide id="3" pos="7432">
          <p15:clr>
            <a:srgbClr val="F26B43"/>
          </p15:clr>
        </p15:guide>
        <p15:guide id="4" orient="horz" pos="4065">
          <p15:clr>
            <a:srgbClr val="F26B43"/>
          </p15:clr>
        </p15:guide>
        <p15:guide id="5" pos="3953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3748">
          <p15:clr>
            <a:srgbClr val="F26B43"/>
          </p15:clr>
        </p15:guide>
        <p15:guide id="9" orient="horz" pos="958">
          <p15:clr>
            <a:srgbClr val="F26B43"/>
          </p15:clr>
        </p15:guide>
        <p15:guide id="10" pos="3727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68694B88-CE44-4063-9756-4A670CC9BBB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6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5" name="think-cell Slide" r:id="rId18" imgW="425" imgH="426" progId="TCLayout.ActiveDocument.1">
                  <p:embed/>
                </p:oleObj>
              </mc:Choice>
              <mc:Fallback>
                <p:oleObj name="think-cell Slide" r:id="rId18" imgW="425" imgH="42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68694B88-CE44-4063-9756-4A670CC9BB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5DEE7572-3EA3-4D27-BEBE-119BF0E15767}"/>
              </a:ext>
            </a:extLst>
          </p:cNvPr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1" i="0" baseline="0">
              <a:latin typeface="Century Gothic" panose="020B0502020202020204" pitchFamily="34" charset="0"/>
              <a:ea typeface="+mj-ea"/>
              <a:cs typeface="+mj-cs"/>
              <a:sym typeface="Century Gothic" panose="020B0502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CDAD24-AED6-4DFA-A5A6-32C68C046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514" y="354283"/>
            <a:ext cx="11404600" cy="36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Add title</a:t>
            </a:r>
            <a:endParaRPr lang="en-GB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39BBA4E4-9ED0-4AF1-97A2-1A44F92F4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520825"/>
            <a:ext cx="11404600" cy="49323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marL="207963" lvl="0" indent="-207963">
              <a:buSzPct val="80000"/>
              <a:buFontTx/>
              <a:buBlip>
                <a:blip r:embed="rId20"/>
              </a:buBlip>
            </a:pPr>
            <a:r>
              <a:rPr lang="en-US"/>
              <a:t>First level</a:t>
            </a:r>
          </a:p>
          <a:p>
            <a:pPr marL="361950" lvl="1" indent="-117475">
              <a:buFont typeface="Century Gothic" panose="020B0502020202020204" pitchFamily="34" charset="0"/>
              <a:buChar char="–"/>
            </a:pPr>
            <a:r>
              <a:rPr lang="en-US"/>
              <a:t>Second level</a:t>
            </a:r>
          </a:p>
          <a:p>
            <a:pPr marL="533400" lvl="2" indent="-180975"/>
            <a:r>
              <a:rPr lang="en-US"/>
              <a:t>Third level</a:t>
            </a:r>
          </a:p>
          <a:p>
            <a:pPr marL="679450" lvl="3" indent="-163513">
              <a:buFont typeface="Century Gothic" panose="020B0502020202020204" pitchFamily="34" charset="0"/>
              <a:buChar char="–"/>
            </a:pPr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AA64A8-A766-4423-81C8-7DB6161E408F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10318977" y="294138"/>
            <a:ext cx="1689409" cy="65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234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77" r:id="rId4"/>
    <p:sldLayoutId id="2147483778" r:id="rId5"/>
    <p:sldLayoutId id="2147483780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817" r:id="rId12"/>
    <p:sldLayoutId id="2147483818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0" indent="-1524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322263" indent="-160338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493713" indent="-161925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654050" indent="-160338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815975" indent="-152400" algn="l" defTabSz="914400" rtl="0" eaLnBrk="1" latinLnBrk="0" hangingPunct="1">
        <a:lnSpc>
          <a:spcPct val="110000"/>
        </a:lnSpc>
        <a:spcBef>
          <a:spcPts val="300"/>
        </a:spcBef>
        <a:buFont typeface="Arial" panose="020B0604020202020204" pitchFamily="34" charset="0"/>
        <a:buChar char="•"/>
        <a:defRPr lang="en-GB" sz="12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48">
          <p15:clr>
            <a:srgbClr val="F26B43"/>
          </p15:clr>
        </p15:guide>
        <p15:guide id="2" pos="248">
          <p15:clr>
            <a:srgbClr val="F26B43"/>
          </p15:clr>
        </p15:guide>
        <p15:guide id="3" pos="7432">
          <p15:clr>
            <a:srgbClr val="F26B43"/>
          </p15:clr>
        </p15:guide>
        <p15:guide id="4" orient="horz" pos="4065">
          <p15:clr>
            <a:srgbClr val="F26B43"/>
          </p15:clr>
        </p15:guide>
        <p15:guide id="5" pos="3716">
          <p15:clr>
            <a:srgbClr val="F26B43"/>
          </p15:clr>
        </p15:guide>
        <p15:guide id="6" pos="3964">
          <p15:clr>
            <a:srgbClr val="F26B43"/>
          </p15:clr>
        </p15:guide>
        <p15:guide id="7" orient="horz" pos="3135">
          <p15:clr>
            <a:srgbClr val="F26B43"/>
          </p15:clr>
        </p15:guide>
        <p15:guide id="8" orient="horz" pos="3543">
          <p15:clr>
            <a:srgbClr val="F26B43"/>
          </p15:clr>
        </p15:guide>
        <p15:guide id="9" orient="horz" pos="95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jpe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8E3DE517-7256-4943-ACBF-8A4C62A66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50" y="2605366"/>
            <a:ext cx="4222649" cy="164726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E8FD3EE-DC4F-4DC6-89F6-D4E26D65B685}"/>
              </a:ext>
            </a:extLst>
          </p:cNvPr>
          <p:cNvSpPr txBox="1"/>
          <p:nvPr/>
        </p:nvSpPr>
        <p:spPr>
          <a:xfrm>
            <a:off x="160050" y="4048342"/>
            <a:ext cx="3898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1" u="none" strike="noStrike" kern="1200" cap="none" spc="0" normalizeH="0" baseline="0" noProof="0" dirty="0">
                <a:ln>
                  <a:noFill/>
                </a:ln>
                <a:solidFill>
                  <a:srgbClr val="FFCB05"/>
                </a:solidFill>
                <a:effectLst/>
                <a:uLnTx/>
                <a:uFillTx/>
                <a:latin typeface="MTN Brighter Sans"/>
                <a:ea typeface="+mn-ea"/>
                <a:cs typeface="+mn-cs"/>
              </a:rPr>
              <a:t>Breathe Digital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012BB8-BDEB-4FFC-A763-02BB74E201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991" y="218515"/>
            <a:ext cx="6954976" cy="203890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en-GB" sz="4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TN Brighter Sans Bold"/>
                <a:ea typeface="+mn-ea"/>
                <a:cs typeface="Arial" panose="020B0604020202020204" pitchFamily="34" charset="0"/>
              </a:rPr>
              <a:t>South Africa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r>
              <a:rPr lang="en-GB" sz="4800" b="1" kern="0" dirty="0">
                <a:solidFill>
                  <a:prstClr val="black"/>
                </a:solidFill>
                <a:latin typeface="MTN Brighter Sans Bold"/>
                <a:cs typeface="Arial" panose="020B0604020202020204" pitchFamily="34" charset="0"/>
              </a:rPr>
              <a:t>Technology Day</a:t>
            </a:r>
            <a:endParaRPr kumimoji="0" lang="en-GB" sz="4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TN Brighter Sans Bold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717C18-4E5C-4BF0-97FE-4C67866750C9}"/>
              </a:ext>
            </a:extLst>
          </p:cNvPr>
          <p:cNvCxnSpPr>
            <a:cxnSpLocks/>
          </p:cNvCxnSpPr>
          <p:nvPr/>
        </p:nvCxnSpPr>
        <p:spPr>
          <a:xfrm>
            <a:off x="5286895" y="66061"/>
            <a:ext cx="0" cy="253930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447213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6A634E-6E57-41B4-9971-2EE173EFD1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9EDA83-5074-4C24-8467-F331177C9D01}" type="slidenum">
              <a:rPr kumimoji="0" lang="en-ZA" sz="9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TN Brighter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ZA" sz="9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TN Brighter Sans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3B8C4C2-981A-4664-B422-57D5E5A74830}"/>
              </a:ext>
            </a:extLst>
          </p:cNvPr>
          <p:cNvGrpSpPr/>
          <p:nvPr/>
        </p:nvGrpSpPr>
        <p:grpSpPr>
          <a:xfrm>
            <a:off x="519874" y="-1"/>
            <a:ext cx="5456052" cy="6400801"/>
            <a:chOff x="519874" y="-1"/>
            <a:chExt cx="5456052" cy="6858001"/>
          </a:xfrm>
        </p:grpSpPr>
        <p:sp>
          <p:nvSpPr>
            <p:cNvPr id="4" name="Agenda">
              <a:extLst>
                <a:ext uri="{FF2B5EF4-FFF2-40B4-BE49-F238E27FC236}">
                  <a16:creationId xmlns:a16="http://schemas.microsoft.com/office/drawing/2014/main" id="{23B8450C-F623-4F66-9470-4CF707B4AF2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726777" y="1"/>
              <a:ext cx="5249149" cy="6857999"/>
            </a:xfrm>
            <a:prstGeom prst="rect">
              <a:avLst/>
            </a:prstGeom>
            <a:solidFill>
              <a:srgbClr val="F5F5F5"/>
            </a:solidFill>
            <a:ln>
              <a:noFill/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2880" tIns="274320" rIns="0" bIns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None/>
                <a:tabLst/>
                <a:defRPr/>
              </a:pP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TN Brighter Sans" panose="00000500000000000000" pitchFamily="50" charset="0"/>
                  <a:ea typeface="+mn-ea"/>
                  <a:cs typeface="+mn-cs"/>
                </a:rPr>
                <a:t>Agenda</a:t>
              </a:r>
            </a:p>
            <a:p>
              <a:pPr marL="342900" marR="0" lvl="0" indent="-34290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AutoNum type="arabicPeriod"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>
                      <a:lumMod val="65000"/>
                    </a:srgbClr>
                  </a:solidFill>
                  <a:effectLst/>
                  <a:uLnTx/>
                  <a:uFillTx/>
                  <a:latin typeface="MTN Brighter Sans" panose="00000500000000000000" pitchFamily="50" charset="0"/>
                  <a:ea typeface="+mn-ea"/>
                  <a:cs typeface="+mn-cs"/>
                </a:rPr>
                <a:t>Wha</a:t>
              </a:r>
              <a:r>
                <a:rPr lang="en-US" dirty="0">
                  <a:solidFill>
                    <a:srgbClr val="FFFFFF">
                      <a:lumMod val="65000"/>
                    </a:srgbClr>
                  </a:solidFill>
                  <a:latin typeface="MTN Brighter Sans" panose="00000500000000000000" pitchFamily="50" charset="0"/>
                </a:rPr>
                <a:t>t is NB-</a:t>
              </a:r>
              <a:r>
                <a:rPr lang="en-US" dirty="0" err="1">
                  <a:solidFill>
                    <a:srgbClr val="FFFFFF">
                      <a:lumMod val="65000"/>
                    </a:srgbClr>
                  </a:solidFill>
                  <a:latin typeface="MTN Brighter Sans" panose="00000500000000000000" pitchFamily="50" charset="0"/>
                </a:rPr>
                <a:t>IoT</a:t>
              </a:r>
              <a:r>
                <a:rPr lang="en-US" dirty="0">
                  <a:solidFill>
                    <a:srgbClr val="FFFFFF">
                      <a:lumMod val="65000"/>
                    </a:srgbClr>
                  </a:solidFill>
                  <a:latin typeface="MTN Brighter Sans" panose="00000500000000000000" pitchFamily="50" charset="0"/>
                </a:rPr>
                <a:t> and why?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MTN Brighter Sans" panose="00000500000000000000" pitchFamily="50" charset="0"/>
                <a:ea typeface="+mn-ea"/>
                <a:cs typeface="+mn-cs"/>
              </a:endParaRPr>
            </a:p>
            <a:p>
              <a:pPr marL="342900" marR="0" lvl="0" indent="-34290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AutoNum type="arabicPeriod"/>
                <a:tabLst/>
                <a:defRPr/>
              </a:pPr>
              <a:r>
                <a:rPr lang="en-US" dirty="0">
                  <a:solidFill>
                    <a:srgbClr val="FFFFFF">
                      <a:lumMod val="65000"/>
                    </a:srgbClr>
                  </a:solidFill>
                  <a:latin typeface="MTN Brighter Sans" panose="00000500000000000000" pitchFamily="50" charset="0"/>
                </a:rPr>
                <a:t>Performance Characteristics</a:t>
              </a:r>
            </a:p>
            <a:p>
              <a:pPr marL="342900" marR="0" lvl="0" indent="-342900" algn="l" defTabSz="914400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AutoNum type="arabicPeriod"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lumMod val="65000"/>
                    </a:srgbClr>
                  </a:solidFill>
                  <a:effectLst/>
                  <a:uLnTx/>
                  <a:uFillTx/>
                  <a:latin typeface="MTN Brighter Sans" panose="00000500000000000000" pitchFamily="50" charset="0"/>
                  <a:ea typeface="+mn-ea"/>
                  <a:cs typeface="+mn-cs"/>
                </a:rPr>
                <a:t>Discussion and Recommendations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F17244A-51FC-437F-97EB-EAF50B4CAC72}"/>
                </a:ext>
              </a:extLst>
            </p:cNvPr>
            <p:cNvGrpSpPr/>
            <p:nvPr/>
          </p:nvGrpSpPr>
          <p:grpSpPr>
            <a:xfrm>
              <a:off x="519874" y="-1"/>
              <a:ext cx="206904" cy="6858001"/>
              <a:chOff x="311149" y="498762"/>
              <a:chExt cx="206904" cy="6858001"/>
            </a:xfrm>
          </p:grpSpPr>
          <p:sp>
            <p:nvSpPr>
              <p:cNvPr id="6" name="Agenda">
                <a:extLst>
                  <a:ext uri="{FF2B5EF4-FFF2-40B4-BE49-F238E27FC236}">
                    <a16:creationId xmlns:a16="http://schemas.microsoft.com/office/drawing/2014/main" id="{B67CB855-ADCA-4747-9779-9ECA39A0995A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 flipH="1">
                <a:off x="408664" y="498764"/>
                <a:ext cx="109389" cy="685799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/>
                <a:tailE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5760" tIns="274320" rIns="0" bIns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100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TN Brighter Sans" panose="00000500000000000000" pitchFamily="50" charset="0"/>
                  <a:ea typeface="+mn-ea"/>
                  <a:cs typeface="+mn-cs"/>
                </a:endParaRPr>
              </a:p>
            </p:txBody>
          </p:sp>
          <p:sp>
            <p:nvSpPr>
              <p:cNvPr id="7" name="Agenda">
                <a:extLst>
                  <a:ext uri="{FF2B5EF4-FFF2-40B4-BE49-F238E27FC236}">
                    <a16:creationId xmlns:a16="http://schemas.microsoft.com/office/drawing/2014/main" id="{E9086A11-D732-4779-BA4B-8DAC364EB2D3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 flipH="1">
                <a:off x="311149" y="498762"/>
                <a:ext cx="109389" cy="685800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/>
                <a:tailE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365760" tIns="274320" rIns="0" bIns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2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100000"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TN Brighter Sans" panose="00000500000000000000" pitchFamily="50" charset="0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21D70BD-788F-4082-8342-0116982A3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572" y="5172236"/>
            <a:ext cx="3955091" cy="154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27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BA3684-2CFF-4B57-8BAF-D7CF870B7C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ZA" dirty="0"/>
              <a:t>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7AD6FA-EF65-43C1-9274-9D7920FA9C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ZA" dirty="0"/>
              <a:t>What is NB-</a:t>
            </a:r>
            <a:r>
              <a:rPr lang="en-ZA" dirty="0" err="1"/>
              <a:t>IoT</a:t>
            </a:r>
            <a:r>
              <a:rPr lang="en-ZA" dirty="0"/>
              <a:t> and why?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9600" y="1219200"/>
            <a:ext cx="1089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>
                <a:latin typeface="MTN Brighter Sans" panose="00000500000000000000"/>
              </a:rPr>
              <a:t>NB-</a:t>
            </a:r>
            <a:r>
              <a:rPr lang="en-ZA" dirty="0" err="1">
                <a:latin typeface="MTN Brighter Sans" panose="00000500000000000000"/>
              </a:rPr>
              <a:t>IoT</a:t>
            </a:r>
            <a:r>
              <a:rPr lang="en-ZA" dirty="0">
                <a:latin typeface="MTN Brighter Sans" panose="00000500000000000000"/>
              </a:rPr>
              <a:t> is a strong contender set to </a:t>
            </a:r>
            <a:r>
              <a:rPr lang="en-ZA" dirty="0" err="1">
                <a:latin typeface="MTN Brighter Sans" panose="00000500000000000000"/>
              </a:rPr>
              <a:t>refarm</a:t>
            </a:r>
            <a:r>
              <a:rPr lang="en-ZA" dirty="0">
                <a:latin typeface="MTN Brighter Sans" panose="00000500000000000000"/>
              </a:rPr>
              <a:t> the sun-setting 2G/GPRS being turned off around the world. </a:t>
            </a:r>
            <a:br>
              <a:rPr lang="en-ZA" dirty="0">
                <a:latin typeface="MTN Brighter Sans" panose="00000500000000000000"/>
              </a:rPr>
            </a:br>
            <a:r>
              <a:rPr lang="en-ZA" dirty="0">
                <a:latin typeface="MTN Brighter Sans" panose="00000500000000000000"/>
              </a:rPr>
              <a:t>~20dB gain improvement over 2G/GPRS</a:t>
            </a:r>
          </a:p>
          <a:p>
            <a:endParaRPr lang="en-ZA" dirty="0">
              <a:latin typeface="MTN Brighter Sans" panose="000005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>
                <a:latin typeface="MTN Brighter Sans" panose="00000500000000000000"/>
              </a:rPr>
              <a:t>Lower ICASA licensing costs than LTE Cat-M. NB-</a:t>
            </a:r>
            <a:r>
              <a:rPr lang="en-ZA" dirty="0" err="1">
                <a:latin typeface="MTN Brighter Sans" panose="00000500000000000000"/>
              </a:rPr>
              <a:t>IoT</a:t>
            </a:r>
            <a:r>
              <a:rPr lang="en-ZA" dirty="0">
                <a:latin typeface="MTN Brighter Sans" panose="00000500000000000000"/>
              </a:rPr>
              <a:t> only requires a single channel of 200kHz bandwidth, whilst LTE Cat-M offers VoIP and uses 1 MHz of spectrum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dirty="0">
              <a:latin typeface="MTN Brighter Sans" panose="000005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>
                <a:latin typeface="MTN Brighter Sans" panose="00000500000000000000"/>
              </a:rPr>
              <a:t>NB-</a:t>
            </a:r>
            <a:r>
              <a:rPr lang="en-ZA" dirty="0" err="1">
                <a:latin typeface="MTN Brighter Sans" panose="00000500000000000000"/>
              </a:rPr>
              <a:t>IoT</a:t>
            </a:r>
            <a:r>
              <a:rPr lang="en-ZA" dirty="0">
                <a:latin typeface="MTN Brighter Sans" panose="00000500000000000000"/>
              </a:rPr>
              <a:t> is bidirectional. </a:t>
            </a:r>
            <a:r>
              <a:rPr lang="en-ZA" dirty="0" err="1">
                <a:latin typeface="MTN Brighter Sans" panose="00000500000000000000"/>
              </a:rPr>
              <a:t>SigFox</a:t>
            </a:r>
            <a:r>
              <a:rPr lang="en-ZA" dirty="0">
                <a:latin typeface="MTN Brighter Sans" panose="00000500000000000000"/>
              </a:rPr>
              <a:t> and </a:t>
            </a:r>
            <a:r>
              <a:rPr lang="en-ZA" dirty="0" err="1">
                <a:latin typeface="MTN Brighter Sans" panose="00000500000000000000"/>
              </a:rPr>
              <a:t>LoRaWAN</a:t>
            </a:r>
            <a:r>
              <a:rPr lang="en-ZA" dirty="0">
                <a:latin typeface="MTN Brighter Sans" panose="00000500000000000000"/>
              </a:rPr>
              <a:t> is essentially only uplink centric which is useful for simple metering applications.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dirty="0">
              <a:latin typeface="MTN Brighter Sans" panose="000005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>
                <a:latin typeface="MTN Brighter Sans" panose="00000500000000000000"/>
              </a:rPr>
              <a:t>NB-</a:t>
            </a:r>
            <a:r>
              <a:rPr lang="en-ZA" dirty="0" err="1">
                <a:latin typeface="MTN Brighter Sans" panose="00000500000000000000"/>
              </a:rPr>
              <a:t>IoT</a:t>
            </a:r>
            <a:r>
              <a:rPr lang="en-ZA" dirty="0">
                <a:latin typeface="MTN Brighter Sans" panose="00000500000000000000"/>
              </a:rPr>
              <a:t> has </a:t>
            </a:r>
            <a:r>
              <a:rPr lang="en-ZA" dirty="0" err="1">
                <a:latin typeface="MTN Brighter Sans" panose="00000500000000000000"/>
              </a:rPr>
              <a:t>eDRX</a:t>
            </a:r>
            <a:r>
              <a:rPr lang="en-ZA" dirty="0">
                <a:latin typeface="MTN Brighter Sans" panose="00000500000000000000"/>
              </a:rPr>
              <a:t> and PSM power saving modes. It can listen periodically to the </a:t>
            </a:r>
            <a:r>
              <a:rPr lang="en-ZA" dirty="0" err="1">
                <a:latin typeface="MTN Brighter Sans" panose="00000500000000000000"/>
              </a:rPr>
              <a:t>eNodeB</a:t>
            </a:r>
            <a:r>
              <a:rPr lang="en-ZA" dirty="0">
                <a:latin typeface="MTN Brighter Sans" panose="00000500000000000000"/>
              </a:rPr>
              <a:t> for paging occasions with intervals extended up to </a:t>
            </a:r>
            <a:r>
              <a:rPr lang="en-ZA" dirty="0">
                <a:latin typeface="MTN Brighter Sans" panose="00000500000000000000"/>
              </a:rPr>
              <a:t>43.69 minutes </a:t>
            </a:r>
            <a:r>
              <a:rPr lang="en-ZA" dirty="0">
                <a:latin typeface="MTN Brighter Sans" panose="00000500000000000000"/>
              </a:rPr>
              <a:t>meaning latency-tolerant data on-demand.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dirty="0">
              <a:latin typeface="MTN Brighter Sans" panose="000005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>
                <a:latin typeface="MTN Brighter Sans" panose="00000500000000000000"/>
              </a:rPr>
              <a:t>Energy consumption is variable and this study investigates deeper.</a:t>
            </a:r>
          </a:p>
        </p:txBody>
      </p:sp>
    </p:spTree>
    <p:extLst>
      <p:ext uri="{BB962C8B-B14F-4D97-AF65-F5344CB8AC3E}">
        <p14:creationId xmlns:p14="http://schemas.microsoft.com/office/powerpoint/2010/main" val="3320736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83FD5-AAE0-40DB-8640-BFA0208FB4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ZA" dirty="0"/>
              <a:t>Low Power Wide Area Networks</a:t>
            </a:r>
          </a:p>
          <a:p>
            <a:endParaRPr lang="en-ZA" dirty="0"/>
          </a:p>
          <a:p>
            <a:endParaRPr lang="en-Z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D2BF00-F8F6-4D84-80C5-02307634180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68125" y="6486525"/>
            <a:ext cx="523875" cy="268288"/>
          </a:xfrm>
          <a:prstGeom prst="rect">
            <a:avLst/>
          </a:prstGeom>
        </p:spPr>
        <p:txBody>
          <a:bodyPr/>
          <a:lstStyle/>
          <a:p>
            <a:fld id="{6C9EDA83-5074-4C24-8467-F331177C9D01}" type="slidenum">
              <a:rPr lang="en-ZA" smtClean="0"/>
              <a:pPr/>
              <a:t>12</a:t>
            </a:fld>
            <a:endParaRPr lang="en-Z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75" y="1981200"/>
            <a:ext cx="4539434" cy="25907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854" y="1981200"/>
            <a:ext cx="6915150" cy="2200275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6096000" y="1295400"/>
            <a:ext cx="4267200" cy="3429000"/>
          </a:xfrm>
          <a:prstGeom prst="ellipse">
            <a:avLst/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8" name="TextBox 7"/>
          <p:cNvSpPr txBox="1"/>
          <p:nvPr/>
        </p:nvSpPr>
        <p:spPr>
          <a:xfrm>
            <a:off x="4585854" y="5456915"/>
            <a:ext cx="45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NB-</a:t>
            </a:r>
            <a:r>
              <a:rPr lang="en-ZA" dirty="0" err="1"/>
              <a:t>IoT</a:t>
            </a:r>
            <a:r>
              <a:rPr lang="en-ZA" dirty="0"/>
              <a:t> is bidirectional, and has similar range to </a:t>
            </a:r>
            <a:r>
              <a:rPr lang="en-ZA" dirty="0" err="1"/>
              <a:t>SigFox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438697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DC7E45-C254-4364-8EAC-004B6074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Performance characteristics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DFEB24-F5C6-496D-8475-730272DD2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29534"/>
            <a:ext cx="4025900" cy="3447279"/>
          </a:xfrm>
        </p:spPr>
        <p:txBody>
          <a:bodyPr/>
          <a:lstStyle/>
          <a:p>
            <a:pPr marL="0" indent="0">
              <a:buNone/>
            </a:pPr>
            <a:r>
              <a:rPr lang="en-ZA" sz="1800" dirty="0"/>
              <a:t>Tests were performed for: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ZA" sz="1800" dirty="0"/>
              <a:t>MTN</a:t>
            </a:r>
          </a:p>
          <a:p>
            <a:pPr lvl="2"/>
            <a:r>
              <a:rPr lang="en-ZA" sz="1800" dirty="0"/>
              <a:t>Ericsson, ZTE</a:t>
            </a:r>
            <a:endParaRPr lang="en-ZA" sz="1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ZA" sz="1800" dirty="0"/>
              <a:t>Vodacom</a:t>
            </a:r>
          </a:p>
          <a:p>
            <a:pPr lvl="2"/>
            <a:r>
              <a:rPr lang="en-ZA" sz="1800" dirty="0"/>
              <a:t>Huawei, Nokia</a:t>
            </a:r>
          </a:p>
          <a:p>
            <a:pPr lvl="2"/>
            <a:endParaRPr lang="en-ZA" sz="1600" dirty="0"/>
          </a:p>
          <a:p>
            <a:pPr marL="90488" indent="0">
              <a:buNone/>
            </a:pPr>
            <a:r>
              <a:rPr lang="en-ZA" sz="1800" dirty="0"/>
              <a:t>Tests measure predominantly latency and</a:t>
            </a:r>
            <a:br>
              <a:rPr lang="en-ZA" sz="1800" dirty="0"/>
            </a:br>
            <a:r>
              <a:rPr lang="en-ZA" sz="1800" dirty="0"/>
              <a:t>energy consumption metrics for different network conditions.</a:t>
            </a:r>
          </a:p>
        </p:txBody>
      </p:sp>
      <p:pic>
        <p:nvPicPr>
          <p:cNvPr id="21510" name="Picture 6" descr="Image result for vodacom lo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" t="24716" r="4126" b="2746"/>
          <a:stretch/>
        </p:blipFill>
        <p:spPr bwMode="auto">
          <a:xfrm>
            <a:off x="8422121" y="1529534"/>
            <a:ext cx="2204358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12" name="Picture 8" descr="Image result for mtn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1529534"/>
            <a:ext cx="272097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20" name="Picture 16" descr="Image result for huawei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6072" y="4306118"/>
            <a:ext cx="3222456" cy="1611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18" name="Picture 14" descr="Image result for ericsson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13" y="4301199"/>
            <a:ext cx="3784600" cy="20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22" name="Picture 18" descr="Image result for zte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663" y="4301199"/>
            <a:ext cx="1992313" cy="1992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24" name="Picture 20" descr="Image result for nokia log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3534" y="3606850"/>
            <a:ext cx="3381010" cy="3381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1962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88B3B0-E72C-4B9C-AE32-1E48771E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800" y="345230"/>
            <a:ext cx="5015314" cy="493811"/>
          </a:xfrm>
        </p:spPr>
        <p:txBody>
          <a:bodyPr/>
          <a:lstStyle/>
          <a:p>
            <a:r>
              <a:rPr lang="en-ZA" dirty="0"/>
              <a:t>Latency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2" y="0"/>
            <a:ext cx="6155680" cy="6096000"/>
          </a:xfrm>
        </p:spPr>
      </p:pic>
      <p:sp>
        <p:nvSpPr>
          <p:cNvPr id="6" name="TextBox 5"/>
          <p:cNvSpPr txBox="1"/>
          <p:nvPr/>
        </p:nvSpPr>
        <p:spPr>
          <a:xfrm>
            <a:off x="6747164" y="2032337"/>
            <a:ext cx="4419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>
                <a:latin typeface="MTN Brighter Sans" panose="00000500000000000000"/>
              </a:rPr>
              <a:t>Vodacom-Huawei network has outliers above 10 seconds for ECL 2 and up to 150 seconds.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sz="2000" dirty="0">
              <a:latin typeface="MTN Brighter Sans" panose="000005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>
                <a:latin typeface="MTN Brighter Sans" panose="00000500000000000000"/>
              </a:rPr>
              <a:t>MTN-Ericsson shows superior characteristics in Test Lab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sz="2000" dirty="0">
              <a:latin typeface="MTN Brighter Sans" panose="00000500000000000000"/>
            </a:endParaRPr>
          </a:p>
        </p:txBody>
      </p:sp>
      <p:pic>
        <p:nvPicPr>
          <p:cNvPr id="7" name="Picture 16" descr="Image result for huawei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9831" y="4244252"/>
            <a:ext cx="2789096" cy="1394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4" descr="Image result for ericsson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4244252"/>
            <a:ext cx="3665029" cy="2025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33358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88B3B0-E72C-4B9C-AE32-1E48771E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800" y="345230"/>
            <a:ext cx="5015314" cy="493811"/>
          </a:xfrm>
        </p:spPr>
        <p:txBody>
          <a:bodyPr/>
          <a:lstStyle/>
          <a:p>
            <a:r>
              <a:rPr lang="en-ZA" dirty="0"/>
              <a:t>Latency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2" y="0"/>
            <a:ext cx="6155680" cy="6095999"/>
          </a:xfrm>
        </p:spPr>
      </p:pic>
      <p:sp>
        <p:nvSpPr>
          <p:cNvPr id="6" name="TextBox 5"/>
          <p:cNvSpPr txBox="1"/>
          <p:nvPr/>
        </p:nvSpPr>
        <p:spPr>
          <a:xfrm>
            <a:off x="6747164" y="2032337"/>
            <a:ext cx="4419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>
                <a:latin typeface="MTN Brighter Sans" panose="00000500000000000000"/>
              </a:rPr>
              <a:t>Vodacom-Nokia network has outliers above 10 seconds for ECL 1 and up to 250 seconds.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sz="2000" dirty="0">
              <a:latin typeface="MTN Brighter Sans" panose="000005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>
                <a:latin typeface="MTN Brighter Sans" panose="00000500000000000000"/>
              </a:rPr>
              <a:t>MTN-ZTE shows satisfactory performance in Stellenbosch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sz="2000" dirty="0">
              <a:latin typeface="MTN Brighter Sans" panose="00000500000000000000"/>
            </a:endParaRPr>
          </a:p>
        </p:txBody>
      </p:sp>
      <p:pic>
        <p:nvPicPr>
          <p:cNvPr id="11" name="Picture 18" descr="Image result for zte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4419600"/>
            <a:ext cx="1873911" cy="1873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0" descr="Image result for nokia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0959" y="3527741"/>
            <a:ext cx="3330259" cy="3330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0486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88B3B0-E72C-4B9C-AE32-1E48771E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800" y="345230"/>
            <a:ext cx="5015314" cy="493811"/>
          </a:xfrm>
        </p:spPr>
        <p:txBody>
          <a:bodyPr/>
          <a:lstStyle/>
          <a:p>
            <a:r>
              <a:rPr lang="en-ZA" dirty="0"/>
              <a:t>Energy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54055" y="1573252"/>
            <a:ext cx="4419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>
                <a:latin typeface="MTN Brighter Sans" panose="00000500000000000000"/>
              </a:rPr>
              <a:t>Vodacom-Huawei network has outliers above 4 </a:t>
            </a:r>
            <a:r>
              <a:rPr lang="en-ZA" sz="2000" dirty="0" err="1">
                <a:latin typeface="MTN Brighter Sans" panose="00000500000000000000"/>
              </a:rPr>
              <a:t>mWh</a:t>
            </a:r>
            <a:r>
              <a:rPr lang="en-ZA" sz="2000" dirty="0">
                <a:latin typeface="MTN Brighter Sans" panose="00000500000000000000"/>
              </a:rPr>
              <a:t> for ECL 2 and up to 50 </a:t>
            </a:r>
            <a:r>
              <a:rPr lang="en-ZA" sz="2000" dirty="0" err="1">
                <a:latin typeface="MTN Brighter Sans" panose="00000500000000000000"/>
              </a:rPr>
              <a:t>mWh</a:t>
            </a:r>
            <a:r>
              <a:rPr lang="en-ZA" sz="2000" dirty="0">
                <a:latin typeface="MTN Brighter Sans" panose="0000050000000000000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sz="2000" dirty="0">
              <a:latin typeface="MTN Brighter Sans" panose="000005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>
                <a:latin typeface="MTN Brighter Sans" panose="00000500000000000000"/>
              </a:rPr>
              <a:t>MTN-Ericsson shows satisfactory characteristics in Test Lab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sz="2000" dirty="0">
              <a:latin typeface="MTN Brighter Sans" panose="000005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>
                <a:latin typeface="MTN Brighter Sans" panose="00000500000000000000"/>
              </a:rPr>
              <a:t>Similar means 100-200 </a:t>
            </a:r>
            <a:r>
              <a:rPr lang="en-ZA" sz="2000" dirty="0" err="1">
                <a:latin typeface="MTN Brighter Sans" panose="00000500000000000000"/>
              </a:rPr>
              <a:t>uWh</a:t>
            </a:r>
            <a:r>
              <a:rPr lang="en-ZA" sz="2000" dirty="0">
                <a:latin typeface="MTN Brighter Sans" panose="0000050000000000000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sz="2000" dirty="0">
              <a:latin typeface="MTN Brighter Sans" panose="00000500000000000000"/>
            </a:endParaRPr>
          </a:p>
        </p:txBody>
      </p:sp>
      <p:pic>
        <p:nvPicPr>
          <p:cNvPr id="7" name="Picture 16" descr="Image result for huawei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4043" y="4288125"/>
            <a:ext cx="2382982" cy="1191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4" descr="Image result for ericsson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420" y="4029026"/>
            <a:ext cx="3483071" cy="1924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Content Placeholder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33" y="1"/>
            <a:ext cx="6386517" cy="632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381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88B3B0-E72C-4B9C-AE32-1E48771E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800" y="345230"/>
            <a:ext cx="5015314" cy="493811"/>
          </a:xfrm>
        </p:spPr>
        <p:txBody>
          <a:bodyPr/>
          <a:lstStyle/>
          <a:p>
            <a:r>
              <a:rPr lang="en-ZA" dirty="0"/>
              <a:t>Energy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1295400"/>
            <a:ext cx="44196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>
                <a:latin typeface="MTN Brighter Sans" panose="00000500000000000000"/>
              </a:rPr>
              <a:t>Vodacom-Nokia network has outliers above 4 </a:t>
            </a:r>
            <a:r>
              <a:rPr lang="en-ZA" sz="2000" dirty="0" err="1">
                <a:latin typeface="MTN Brighter Sans" panose="00000500000000000000"/>
              </a:rPr>
              <a:t>mWh</a:t>
            </a:r>
            <a:r>
              <a:rPr lang="en-ZA" sz="2000" dirty="0">
                <a:latin typeface="MTN Brighter Sans" panose="00000500000000000000"/>
              </a:rPr>
              <a:t> for ECL 1 and up to 50 </a:t>
            </a:r>
            <a:r>
              <a:rPr lang="en-ZA" sz="2000" dirty="0" err="1">
                <a:latin typeface="MTN Brighter Sans" panose="00000500000000000000"/>
              </a:rPr>
              <a:t>mWh</a:t>
            </a:r>
            <a:r>
              <a:rPr lang="en-ZA" sz="2000" dirty="0">
                <a:latin typeface="MTN Brighter Sans" panose="0000050000000000000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sz="2000" dirty="0">
              <a:latin typeface="MTN Brighter Sans" panose="000005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>
                <a:latin typeface="MTN Brighter Sans" panose="00000500000000000000"/>
              </a:rPr>
              <a:t>MTN-ZTE shows average characteristics in Stellenbosch, whilst Vodacom-Nokia shows poorly.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sz="2000" dirty="0">
              <a:latin typeface="MTN Brighter Sans" panose="000005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000" dirty="0">
                <a:latin typeface="MTN Brighter Sans" panose="00000500000000000000"/>
              </a:rPr>
              <a:t>Means around 200-500 </a:t>
            </a:r>
            <a:r>
              <a:rPr lang="en-ZA" sz="2000" dirty="0" err="1">
                <a:latin typeface="MTN Brighter Sans" panose="00000500000000000000"/>
              </a:rPr>
              <a:t>uWh</a:t>
            </a:r>
            <a:r>
              <a:rPr lang="en-ZA" sz="2000" dirty="0">
                <a:latin typeface="MTN Brighter Sans" panose="0000050000000000000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ZA" sz="2000" dirty="0">
              <a:latin typeface="MTN Brighter Sans" panose="00000500000000000000"/>
            </a:endParaRPr>
          </a:p>
        </p:txBody>
      </p:sp>
      <p:pic>
        <p:nvPicPr>
          <p:cNvPr id="11" name="Picture 18" descr="Image result for zte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4301198"/>
            <a:ext cx="1992313" cy="1992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0" descr="Image result for nokia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4113" y="3606849"/>
            <a:ext cx="3381010" cy="3381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7" y="0"/>
            <a:ext cx="6386518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136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478138" y="1386879"/>
            <a:ext cx="3644900" cy="224676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</p:spPr>
        <p:txBody>
          <a:bodyPr wrap="square" rtlCol="0">
            <a:spAutoFit/>
          </a:bodyPr>
          <a:lstStyle/>
          <a:p>
            <a:r>
              <a:rPr lang="en-ZA" sz="2800" dirty="0">
                <a:latin typeface="MTN Brighter Sans" panose="00000500000000000000"/>
              </a:rPr>
              <a:t>Ranking: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800" dirty="0">
                <a:latin typeface="MTN Brighter Sans" panose="00000500000000000000"/>
              </a:rPr>
              <a:t>1. MTN-Ericsson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800" dirty="0">
                <a:latin typeface="MTN Brighter Sans" panose="00000500000000000000"/>
              </a:rPr>
              <a:t>2. Vodacom-Huawei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800" dirty="0">
                <a:latin typeface="MTN Brighter Sans" panose="00000500000000000000"/>
              </a:rPr>
              <a:t>3. MTN-ZTE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2800" dirty="0">
                <a:latin typeface="MTN Brighter Sans" panose="00000500000000000000"/>
              </a:rPr>
              <a:t>4. Vodacom-Nokia</a:t>
            </a:r>
          </a:p>
        </p:txBody>
      </p:sp>
      <p:sp>
        <p:nvSpPr>
          <p:cNvPr id="23" name="Text Placeholder 2">
            <a:extLst/>
          </p:cNvPr>
          <p:cNvSpPr txBox="1">
            <a:spLocks/>
          </p:cNvSpPr>
          <p:nvPr/>
        </p:nvSpPr>
        <p:spPr>
          <a:xfrm>
            <a:off x="393700" y="366540"/>
            <a:ext cx="11404600" cy="547859"/>
          </a:xfrm>
          <a:prstGeom prst="rect">
            <a:avLst/>
          </a:prstGeom>
        </p:spPr>
        <p:txBody>
          <a:bodyPr/>
          <a:lstStyle>
            <a:lvl1pPr marL="152400" indent="-152400" algn="l" defTabSz="914400" rtl="0" eaLnBrk="1" latinLnBrk="0" hangingPunct="1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2263" indent="-160338" algn="l" defTabSz="914400" rtl="0" eaLnBrk="1" latinLnBrk="0" hangingPunct="1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93713" indent="-161925" algn="l" defTabSz="914400" rtl="0" eaLnBrk="1" latinLnBrk="0" hangingPunct="1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4050" indent="-160338" algn="l" defTabSz="914400" rtl="0" eaLnBrk="1" latinLnBrk="0" hangingPunct="1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15975" indent="-152400" algn="l" defTabSz="914400" rtl="0" eaLnBrk="1" latinLnBrk="0" hangingPunct="1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ZA" sz="2400" b="1" dirty="0">
                <a:latin typeface="MTN Brighter Sans Bold"/>
              </a:rPr>
              <a:t>Discussion and Recommendations</a:t>
            </a:r>
          </a:p>
          <a:p>
            <a:endParaRPr lang="en-ZA" sz="2000" b="1" dirty="0">
              <a:latin typeface="MTN Brighter Sans Bold"/>
            </a:endParaRPr>
          </a:p>
        </p:txBody>
      </p:sp>
      <p:pic>
        <p:nvPicPr>
          <p:cNvPr id="24" name="Picture 6" descr="Image result for vodacom lo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" t="24716" r="4126" b="2746"/>
          <a:stretch/>
        </p:blipFill>
        <p:spPr bwMode="auto">
          <a:xfrm>
            <a:off x="8677861" y="1386879"/>
            <a:ext cx="2776432" cy="2159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8" descr="Image result for mtn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0740" y="1386879"/>
            <a:ext cx="3427121" cy="2159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6" descr="Image result for huawei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512" y="4448791"/>
            <a:ext cx="3222456" cy="1611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4" descr="Image result for ericsson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88" y="4221506"/>
            <a:ext cx="3784600" cy="2091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18" descr="Image result for zte 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5548" y="4331005"/>
            <a:ext cx="1992313" cy="1992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0" descr="Image result for nokia log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7861" y="3563900"/>
            <a:ext cx="3381010" cy="3381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0422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D2C260-D1A5-4CEA-9661-64B781D79A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E4C34C-6766-429D-B9B4-852F4BE0439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9" r="5261" b="29185"/>
          <a:stretch/>
        </p:blipFill>
        <p:spPr>
          <a:xfrm>
            <a:off x="-1" y="0"/>
            <a:ext cx="12368463" cy="6858000"/>
          </a:xfrm>
          <a:prstGeom prst="rect">
            <a:avLst/>
          </a:prstGeom>
        </p:spPr>
      </p:pic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0A10242F-1FBD-4DA2-8AC7-50C6AF8B68D0}"/>
              </a:ext>
            </a:extLst>
          </p:cNvPr>
          <p:cNvSpPr txBox="1">
            <a:spLocks/>
          </p:cNvSpPr>
          <p:nvPr/>
        </p:nvSpPr>
        <p:spPr>
          <a:xfrm>
            <a:off x="393700" y="21000"/>
            <a:ext cx="11404600" cy="36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 lang="en-US" sz="2500" b="1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61950" marR="0" indent="-117475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Century Gothic" panose="020B0502020202020204" pitchFamily="34" charset="0"/>
              <a:buChar char="–"/>
              <a:tabLst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3400" marR="0" indent="-180975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9450" marR="0" indent="-163513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Century Gothic" panose="020B0502020202020204" pitchFamily="34" charset="0"/>
              <a:buChar char="–"/>
              <a:tabLst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15975" marR="0" indent="-152400" algn="l" defTabSz="914400" rtl="0" eaLnBrk="1" fontAlgn="auto" latinLnBrk="0" hangingPunct="1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n-GB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ZA" sz="7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TN Brighter Sans" panose="00000500000000000000" pitchFamily="2" charset="0"/>
                <a:ea typeface="+mj-ea"/>
                <a:cs typeface="Arial" panose="020B0604020202020204" pitchFamily="34" charset="0"/>
              </a:rPr>
              <a:t>Thank you</a:t>
            </a:r>
            <a:endParaRPr kumimoji="0" lang="en-ZA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TN Brighter Sans" panose="00000500000000000000" pitchFamily="2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610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88B3B0-E72C-4B9C-AE32-1E48771E2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Reducing energy costs within schools using solar and geyser interventions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83C8AC-B655-44F1-9CBD-DFC97C16D7AF}"/>
              </a:ext>
            </a:extLst>
          </p:cNvPr>
          <p:cNvSpPr/>
          <p:nvPr/>
        </p:nvSpPr>
        <p:spPr>
          <a:xfrm>
            <a:off x="1027514" y="1905000"/>
            <a:ext cx="2971800" cy="388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65299A-36CA-4CE5-BBE5-44D6534A59EE}"/>
              </a:ext>
            </a:extLst>
          </p:cNvPr>
          <p:cNvSpPr/>
          <p:nvPr/>
        </p:nvSpPr>
        <p:spPr>
          <a:xfrm>
            <a:off x="4608914" y="1905000"/>
            <a:ext cx="2971800" cy="388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7E67B7-6646-47B7-A04E-280DD3C6281D}"/>
              </a:ext>
            </a:extLst>
          </p:cNvPr>
          <p:cNvSpPr/>
          <p:nvPr/>
        </p:nvSpPr>
        <p:spPr>
          <a:xfrm>
            <a:off x="8190314" y="1905000"/>
            <a:ext cx="2971800" cy="388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8E72FB-97EC-472C-B7DA-FC13D5114460}"/>
              </a:ext>
            </a:extLst>
          </p:cNvPr>
          <p:cNvSpPr/>
          <p:nvPr/>
        </p:nvSpPr>
        <p:spPr>
          <a:xfrm>
            <a:off x="1040214" y="1246088"/>
            <a:ext cx="2971800" cy="493811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A24902-5B78-4030-98C0-0B47A89670A2}"/>
              </a:ext>
            </a:extLst>
          </p:cNvPr>
          <p:cNvSpPr/>
          <p:nvPr/>
        </p:nvSpPr>
        <p:spPr>
          <a:xfrm>
            <a:off x="4608914" y="1246087"/>
            <a:ext cx="2971800" cy="493811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Process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EF77E7-F821-4CA1-9F68-D59644EEFF3F}"/>
              </a:ext>
            </a:extLst>
          </p:cNvPr>
          <p:cNvSpPr/>
          <p:nvPr/>
        </p:nvSpPr>
        <p:spPr>
          <a:xfrm>
            <a:off x="8177614" y="1246087"/>
            <a:ext cx="2971800" cy="493811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E49ABF-9348-4133-99FD-FEA16E5D43ED}"/>
              </a:ext>
            </a:extLst>
          </p:cNvPr>
          <p:cNvSpPr txBox="1"/>
          <p:nvPr/>
        </p:nvSpPr>
        <p:spPr>
          <a:xfrm>
            <a:off x="1027514" y="1905000"/>
            <a:ext cx="2971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Parameters obtained from school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Utility bills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School type and tariff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School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Available Budget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Building specifications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geysers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239922-265A-4E49-9C0B-AB9A3A67825A}"/>
              </a:ext>
            </a:extLst>
          </p:cNvPr>
          <p:cNvSpPr txBox="1"/>
          <p:nvPr/>
        </p:nvSpPr>
        <p:spPr>
          <a:xfrm>
            <a:off x="4608914" y="1905000"/>
            <a:ext cx="2971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Energy usage forecasting</a:t>
            </a:r>
          </a:p>
          <a:p>
            <a:pPr marL="342900" indent="-342900">
              <a:buAutoNum type="arabicParenR"/>
            </a:pPr>
            <a:r>
              <a:rPr lang="en-US" dirty="0"/>
              <a:t>Solar system </a:t>
            </a:r>
            <a:r>
              <a:rPr lang="en-US" dirty="0" err="1"/>
              <a:t>optimisation</a:t>
            </a:r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Intelligent geyser control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6D73CD-7A9D-4AEC-A47F-14CED0D0D5AA}"/>
              </a:ext>
            </a:extLst>
          </p:cNvPr>
          <p:cNvSpPr txBox="1"/>
          <p:nvPr/>
        </p:nvSpPr>
        <p:spPr>
          <a:xfrm>
            <a:off x="8190314" y="1905000"/>
            <a:ext cx="2971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Energy usage forecast</a:t>
            </a:r>
          </a:p>
          <a:p>
            <a:pPr marL="342900" indent="-342900">
              <a:buAutoNum type="arabicParenR"/>
            </a:pPr>
            <a:r>
              <a:rPr lang="en-US" dirty="0"/>
              <a:t>Maximum monthly demand forecast</a:t>
            </a:r>
          </a:p>
          <a:p>
            <a:pPr marL="342900" indent="-342900">
              <a:buAutoNum type="arabicParenR"/>
            </a:pPr>
            <a:r>
              <a:rPr lang="en-US" dirty="0"/>
              <a:t>IRR and </a:t>
            </a:r>
            <a:r>
              <a:rPr lang="en-US" dirty="0" err="1"/>
              <a:t>utilisation</a:t>
            </a:r>
            <a:r>
              <a:rPr lang="en-US" dirty="0"/>
              <a:t> rate of various solar system sizes</a:t>
            </a:r>
          </a:p>
          <a:p>
            <a:pPr marL="342900" indent="-342900">
              <a:buAutoNum type="arabicParenR"/>
            </a:pPr>
            <a:r>
              <a:rPr lang="en-US" dirty="0"/>
              <a:t>School’s energy and monthly energy bill savings using intelligent geyser control</a:t>
            </a:r>
          </a:p>
        </p:txBody>
      </p:sp>
    </p:spTree>
    <p:extLst>
      <p:ext uri="{BB962C8B-B14F-4D97-AF65-F5344CB8AC3E}">
        <p14:creationId xmlns:p14="http://schemas.microsoft.com/office/powerpoint/2010/main" val="1935544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1B0CB-1EE4-4306-A3FC-518EC37A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usage forecasting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771628-936D-46D1-AACF-CA40D53F62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875" t="16667" r="11250" b="7777"/>
          <a:stretch/>
        </p:blipFill>
        <p:spPr>
          <a:xfrm>
            <a:off x="2656383" y="839041"/>
            <a:ext cx="6879234" cy="543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111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DC7E45-C254-4364-8EAC-004B6074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Solar system optimisation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A64D71-DFBE-4476-8D95-5F45EA356B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750" t="13426" r="3239" b="7778"/>
          <a:stretch/>
        </p:blipFill>
        <p:spPr>
          <a:xfrm>
            <a:off x="1088569" y="848938"/>
            <a:ext cx="10014862" cy="516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170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8C113-BE34-459E-897C-94AEC6AA5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Intelligent geyser control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F59682-8115-444F-B9E7-B84645673D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75" t="14445" r="625" b="7778"/>
          <a:stretch/>
        </p:blipFill>
        <p:spPr>
          <a:xfrm>
            <a:off x="966652" y="1066800"/>
            <a:ext cx="10258696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06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755ED-D1DB-491A-87E2-BA8FA2A4F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723BC1-03ED-4B25-9B74-B5F644114B1E}"/>
              </a:ext>
            </a:extLst>
          </p:cNvPr>
          <p:cNvSpPr txBox="1"/>
          <p:nvPr/>
        </p:nvSpPr>
        <p:spPr>
          <a:xfrm>
            <a:off x="609600" y="1066800"/>
            <a:ext cx="10896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Forecasting: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Energy usage forecasting accuracy -&gt; 95.8 %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Maximum monthly demand forecasting accuracy -&gt; 94.1%</a:t>
            </a:r>
          </a:p>
          <a:p>
            <a:r>
              <a:rPr lang="en-GB" b="1" dirty="0"/>
              <a:t>Solar system optimisation: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Can determine IRR and utilisation of the system’s generating capacity for various solar system sizes.</a:t>
            </a:r>
          </a:p>
          <a:p>
            <a:r>
              <a:rPr lang="en-GB" b="1" dirty="0"/>
              <a:t>Intelligent geyser control: (Evaluated school uses 160 </a:t>
            </a:r>
            <a:r>
              <a:rPr lang="en-GB" b="1" dirty="0" err="1"/>
              <a:t>Mwh</a:t>
            </a:r>
            <a:r>
              <a:rPr lang="en-GB" b="1" dirty="0"/>
              <a:t> yearly, solar system size was 37.4kW)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Smart-schedule control with solar dumping was able to reduce the evaluated school’s monthly utility bill by an average of 23.2%.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24.8% for bi-thermal control + solar dumping.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26.7% for demand limiting + bit-thermal + solar dumping.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System payback period of 6 years.</a:t>
            </a:r>
          </a:p>
        </p:txBody>
      </p:sp>
    </p:spTree>
    <p:extLst>
      <p:ext uri="{BB962C8B-B14F-4D97-AF65-F5344CB8AC3E}">
        <p14:creationId xmlns:p14="http://schemas.microsoft.com/office/powerpoint/2010/main" val="1044852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B879A8-5E6D-4671-BA1D-91C024E86EA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68125" y="6486525"/>
            <a:ext cx="523875" cy="268288"/>
          </a:xfrm>
          <a:prstGeom prst="rect">
            <a:avLst/>
          </a:prstGeom>
        </p:spPr>
        <p:txBody>
          <a:bodyPr/>
          <a:lstStyle/>
          <a:p>
            <a:fld id="{6C9EDA83-5074-4C24-8467-F331177C9D01}" type="slidenum">
              <a:rPr lang="en-ZA" smtClean="0"/>
              <a:pPr/>
              <a:t>7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11393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8E3DE517-7256-4943-ACBF-8A4C62A66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50" y="2605366"/>
            <a:ext cx="4222649" cy="164726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E8FD3EE-DC4F-4DC6-89F6-D4E26D65B685}"/>
              </a:ext>
            </a:extLst>
          </p:cNvPr>
          <p:cNvSpPr txBox="1"/>
          <p:nvPr/>
        </p:nvSpPr>
        <p:spPr>
          <a:xfrm>
            <a:off x="160050" y="4048342"/>
            <a:ext cx="3898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1" u="none" strike="noStrike" kern="1200" cap="none" spc="0" normalizeH="0" baseline="0" noProof="0" dirty="0">
                <a:ln>
                  <a:noFill/>
                </a:ln>
                <a:solidFill>
                  <a:srgbClr val="FFCB05"/>
                </a:solidFill>
                <a:effectLst/>
                <a:uLnTx/>
                <a:uFillTx/>
                <a:latin typeface="MTN Brighter Sans"/>
                <a:ea typeface="+mn-ea"/>
                <a:cs typeface="+mn-cs"/>
              </a:rPr>
              <a:t>Breathe Digital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012BB8-BDEB-4FFC-A763-02BB74E201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4991" y="218515"/>
            <a:ext cx="6954976" cy="203890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en-GB" sz="4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TN Brighter Sans Bold"/>
                <a:ea typeface="+mn-ea"/>
                <a:cs typeface="Arial" panose="020B0604020202020204" pitchFamily="34" charset="0"/>
              </a:rPr>
              <a:t>South Africa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Tx/>
              <a:buNone/>
              <a:tabLst/>
              <a:defRPr/>
            </a:pPr>
            <a:r>
              <a:rPr lang="en-GB" sz="4800" b="1" kern="0" dirty="0">
                <a:solidFill>
                  <a:prstClr val="black"/>
                </a:solidFill>
                <a:latin typeface="MTN Brighter Sans Bold"/>
                <a:cs typeface="Arial" panose="020B0604020202020204" pitchFamily="34" charset="0"/>
              </a:rPr>
              <a:t>Technology Day</a:t>
            </a:r>
            <a:endParaRPr kumimoji="0" lang="en-GB" sz="48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TN Brighter Sans Bold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717C18-4E5C-4BF0-97FE-4C67866750C9}"/>
              </a:ext>
            </a:extLst>
          </p:cNvPr>
          <p:cNvCxnSpPr>
            <a:cxnSpLocks/>
          </p:cNvCxnSpPr>
          <p:nvPr/>
        </p:nvCxnSpPr>
        <p:spPr>
          <a:xfrm>
            <a:off x="5286895" y="66061"/>
            <a:ext cx="0" cy="253930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250080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2309A2-4AEE-4429-8B60-A289DA1EAA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9EDA83-5074-4C24-8467-F331177C9D01}" type="slidenum">
              <a:rPr lang="en-ZA" smtClean="0"/>
              <a:pPr/>
              <a:t>9</a:t>
            </a:fld>
            <a:endParaRPr lang="en-ZA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6A78886-FAFB-4629-846F-A185C3B9F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>
                <a:solidFill>
                  <a:schemeClr val="accent5"/>
                </a:solidFill>
                <a:latin typeface="MTN Brighter Sans Bold"/>
              </a:rPr>
              <a:t>NB-</a:t>
            </a:r>
            <a:r>
              <a:rPr lang="en-ZA" dirty="0" err="1">
                <a:solidFill>
                  <a:schemeClr val="accent5"/>
                </a:solidFill>
                <a:latin typeface="MTN Brighter Sans Bold"/>
              </a:rPr>
              <a:t>IoT</a:t>
            </a:r>
            <a:r>
              <a:rPr lang="en-ZA" dirty="0">
                <a:solidFill>
                  <a:schemeClr val="accent5"/>
                </a:solidFill>
                <a:latin typeface="MTN Brighter Sans Bold"/>
              </a:rPr>
              <a:t> Performance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9B3AA4-AD92-4001-8E40-AAB6F3C886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ZA" dirty="0">
                <a:solidFill>
                  <a:schemeClr val="accent1"/>
                </a:solidFill>
                <a:latin typeface="MTN Brighter Sans"/>
              </a:rPr>
              <a:t>Latency, Energy, and </a:t>
            </a:r>
            <a:br>
              <a:rPr lang="en-ZA" dirty="0">
                <a:solidFill>
                  <a:schemeClr val="accent1"/>
                </a:solidFill>
                <a:latin typeface="MTN Brighter Sans"/>
              </a:rPr>
            </a:br>
            <a:r>
              <a:rPr lang="en-ZA" dirty="0">
                <a:solidFill>
                  <a:schemeClr val="accent1"/>
                </a:solidFill>
                <a:latin typeface="MTN Brighter Sans"/>
              </a:rPr>
              <a:t>UE/NW Behaviour Evaluation</a:t>
            </a:r>
          </a:p>
        </p:txBody>
      </p:sp>
    </p:spTree>
    <p:extLst>
      <p:ext uri="{BB962C8B-B14F-4D97-AF65-F5344CB8AC3E}">
        <p14:creationId xmlns:p14="http://schemas.microsoft.com/office/powerpoint/2010/main" val="418391894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uEzeiCTcvqJc6Qj7n5Q1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iDmM5HjTNUtIahy_1u7Kg"/>
</p:tagLst>
</file>

<file path=ppt/theme/theme1.xml><?xml version="1.0" encoding="utf-8"?>
<a:theme xmlns:a="http://schemas.openxmlformats.org/drawingml/2006/main" name="Bottom arch no logo">
  <a:themeElements>
    <a:clrScheme name="MTN">
      <a:dk1>
        <a:sysClr val="windowText" lastClr="000000"/>
      </a:dk1>
      <a:lt1>
        <a:srgbClr val="FFFFFF"/>
      </a:lt1>
      <a:dk2>
        <a:srgbClr val="323232"/>
      </a:dk2>
      <a:lt2>
        <a:srgbClr val="FFFFFF"/>
      </a:lt2>
      <a:accent1>
        <a:srgbClr val="FFCB05"/>
      </a:accent1>
      <a:accent2>
        <a:srgbClr val="F5821E"/>
      </a:accent2>
      <a:accent3>
        <a:srgbClr val="E12D6E"/>
      </a:accent3>
      <a:accent4>
        <a:srgbClr val="5A1E5A"/>
      </a:accent4>
      <a:accent5>
        <a:srgbClr val="0F6987"/>
      </a:accent5>
      <a:accent6>
        <a:srgbClr val="0FAF4B"/>
      </a:accent6>
      <a:hlink>
        <a:srgbClr val="323232"/>
      </a:hlink>
      <a:folHlink>
        <a:srgbClr val="7F7F7F"/>
      </a:folHlink>
    </a:clrScheme>
    <a:fontScheme name="Custom 5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TN template" id="{EBF34E67-6CD0-4BAE-913B-FD23589AFCB7}" vid="{CFCF4C73-955C-411A-9565-6AE48EDE0621}"/>
    </a:ext>
  </a:extLst>
</a:theme>
</file>

<file path=ppt/theme/theme2.xml><?xml version="1.0" encoding="utf-8"?>
<a:theme xmlns:a="http://schemas.openxmlformats.org/drawingml/2006/main" name="3_MTN Jan 2018">
  <a:themeElements>
    <a:clrScheme name="MTN Jan 2018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FFCB05"/>
      </a:accent1>
      <a:accent2>
        <a:srgbClr val="666666"/>
      </a:accent2>
      <a:accent3>
        <a:srgbClr val="00678F"/>
      </a:accent3>
      <a:accent4>
        <a:srgbClr val="000000"/>
      </a:accent4>
      <a:accent5>
        <a:srgbClr val="999999"/>
      </a:accent5>
      <a:accent6>
        <a:srgbClr val="FF0000"/>
      </a:accent6>
      <a:hlink>
        <a:srgbClr val="00678F"/>
      </a:hlink>
      <a:folHlink>
        <a:srgbClr val="666666"/>
      </a:folHlink>
    </a:clrScheme>
    <a:fontScheme name="MTN Jan 2018">
      <a:majorFont>
        <a:latin typeface="MTN Brighter Sans Bold"/>
        <a:ea typeface=""/>
        <a:cs typeface=""/>
      </a:majorFont>
      <a:minorFont>
        <a:latin typeface="MTN Brighter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TN Jan 2018 Concept 01" id="{6CA29232-EE5B-451F-A133-B91E8632AB67}" vid="{24CB43DD-B824-4C71-A66B-39B89A1313B7}"/>
    </a:ext>
  </a:extLst>
</a:theme>
</file>

<file path=ppt/theme/theme3.xml><?xml version="1.0" encoding="utf-8"?>
<a:theme xmlns:a="http://schemas.openxmlformats.org/drawingml/2006/main" name="Titles">
  <a:themeElements>
    <a:clrScheme name="MTN">
      <a:dk1>
        <a:sysClr val="windowText" lastClr="000000"/>
      </a:dk1>
      <a:lt1>
        <a:srgbClr val="FFFFFF"/>
      </a:lt1>
      <a:dk2>
        <a:srgbClr val="323232"/>
      </a:dk2>
      <a:lt2>
        <a:srgbClr val="FFFFFF"/>
      </a:lt2>
      <a:accent1>
        <a:srgbClr val="FFCB05"/>
      </a:accent1>
      <a:accent2>
        <a:srgbClr val="F5821E"/>
      </a:accent2>
      <a:accent3>
        <a:srgbClr val="E12D6E"/>
      </a:accent3>
      <a:accent4>
        <a:srgbClr val="5A1E5A"/>
      </a:accent4>
      <a:accent5>
        <a:srgbClr val="0F6987"/>
      </a:accent5>
      <a:accent6>
        <a:srgbClr val="0FAF4B"/>
      </a:accent6>
      <a:hlink>
        <a:srgbClr val="323232"/>
      </a:hlink>
      <a:folHlink>
        <a:srgbClr val="7F7F7F"/>
      </a:folHlink>
    </a:clrScheme>
    <a:fontScheme name="Custom 5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TN template" id="{EBF34E67-6CD0-4BAE-913B-FD23589AFCB7}" vid="{4A4A7B7B-FAF4-4E74-AF84-798A2D608AA5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00C51CC6C8AE4DA46563E20AC5E5E0" ma:contentTypeVersion="4" ma:contentTypeDescription="Create a new document." ma:contentTypeScope="" ma:versionID="1de4297cefb6848b05074fc6b13d8a03">
  <xsd:schema xmlns:xsd="http://www.w3.org/2001/XMLSchema" xmlns:xs="http://www.w3.org/2001/XMLSchema" xmlns:p="http://schemas.microsoft.com/office/2006/metadata/properties" xmlns:ns2="228e8c4d-3cf1-4984-a982-10d3ab131422" xmlns:ns3="fed079c6-1fd7-4824-a4de-dc0749c35399" targetNamespace="http://schemas.microsoft.com/office/2006/metadata/properties" ma:root="true" ma:fieldsID="55afe31d57ea62dd959292bb06c729bc" ns2:_="" ns3:_="">
    <xsd:import namespace="228e8c4d-3cf1-4984-a982-10d3ab131422"/>
    <xsd:import namespace="fed079c6-1fd7-4824-a4de-dc0749c3539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8e8c4d-3cf1-4984-a982-10d3ab13142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d079c6-1fd7-4824-a4de-dc0749c3539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A49A8C3-88BC-488B-8E71-3E1F74DA50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8e8c4d-3cf1-4984-a982-10d3ab131422"/>
    <ds:schemaRef ds:uri="fed079c6-1fd7-4824-a4de-dc0749c3539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C177DC-B4A3-482C-854E-0D529699C11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DFA10EB-927B-4574-A8CE-02E69C87C9C4}">
  <ds:schemaRefs>
    <ds:schemaRef ds:uri="http://www.w3.org/XML/1998/namespace"/>
    <ds:schemaRef ds:uri="http://purl.org/dc/elements/1.1/"/>
    <ds:schemaRef ds:uri="fed079c6-1fd7-4824-a4de-dc0749c35399"/>
    <ds:schemaRef ds:uri="http://schemas.microsoft.com/office/2006/documentManagement/types"/>
    <ds:schemaRef ds:uri="228e8c4d-3cf1-4984-a982-10d3ab131422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8567</TotalTime>
  <Words>408</Words>
  <Application>Microsoft Office PowerPoint</Application>
  <PresentationFormat>Widescreen</PresentationFormat>
  <Paragraphs>96</Paragraphs>
  <Slides>19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Century Gothic</vt:lpstr>
      <vt:lpstr>MTN Brighter Sans</vt:lpstr>
      <vt:lpstr>MTN Brighter Sans Bold</vt:lpstr>
      <vt:lpstr>Bottom arch no logo</vt:lpstr>
      <vt:lpstr>3_MTN Jan 2018</vt:lpstr>
      <vt:lpstr>Titles</vt:lpstr>
      <vt:lpstr>think-cell Slide</vt:lpstr>
      <vt:lpstr>PowerPoint Presentation</vt:lpstr>
      <vt:lpstr>Reducing energy costs within schools using solar and geyser interventions</vt:lpstr>
      <vt:lpstr>Energy usage forecasting</vt:lpstr>
      <vt:lpstr>Solar system optimisation</vt:lpstr>
      <vt:lpstr>Intelligent geyser control</vt:lpstr>
      <vt:lpstr>Results</vt:lpstr>
      <vt:lpstr>PowerPoint Presentation</vt:lpstr>
      <vt:lpstr>PowerPoint Presentation</vt:lpstr>
      <vt:lpstr>NB-IoT Performance</vt:lpstr>
      <vt:lpstr>PowerPoint Presentation</vt:lpstr>
      <vt:lpstr>PowerPoint Presentation</vt:lpstr>
      <vt:lpstr>PowerPoint Presentation</vt:lpstr>
      <vt:lpstr>Performance characteristics</vt:lpstr>
      <vt:lpstr>Latency</vt:lpstr>
      <vt:lpstr>Latency</vt:lpstr>
      <vt:lpstr>Energy</vt:lpstr>
      <vt:lpstr>Energy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Robinson</dc:creator>
  <cp:lastModifiedBy>Robinson, DL, Mnr [18361137@sun.ac.za]</cp:lastModifiedBy>
  <cp:revision>259</cp:revision>
  <cp:lastPrinted>2019-09-03T07:49:15Z</cp:lastPrinted>
  <dcterms:created xsi:type="dcterms:W3CDTF">2019-08-01T16:43:17Z</dcterms:created>
  <dcterms:modified xsi:type="dcterms:W3CDTF">2019-09-28T14:49:54Z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0x0101009400C51CC6C8AE4DA46563E20AC5E5E0</vt:lpwstr>
  </property>
</Properties>
</file>

<file path=docProps/thumbnail.jpeg>
</file>